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374" r:id="rId3"/>
    <p:sldId id="326" r:id="rId4"/>
    <p:sldId id="362" r:id="rId5"/>
    <p:sldId id="327" r:id="rId6"/>
    <p:sldId id="266" r:id="rId7"/>
    <p:sldId id="325" r:id="rId8"/>
    <p:sldId id="330" r:id="rId9"/>
    <p:sldId id="328" r:id="rId10"/>
    <p:sldId id="329" r:id="rId11"/>
    <p:sldId id="370" r:id="rId12"/>
    <p:sldId id="331" r:id="rId13"/>
    <p:sldId id="340" r:id="rId14"/>
    <p:sldId id="339" r:id="rId15"/>
    <p:sldId id="338" r:id="rId16"/>
    <p:sldId id="332" r:id="rId17"/>
    <p:sldId id="341" r:id="rId18"/>
    <p:sldId id="342" r:id="rId19"/>
    <p:sldId id="335" r:id="rId20"/>
    <p:sldId id="336" r:id="rId21"/>
    <p:sldId id="337" r:id="rId22"/>
    <p:sldId id="363" r:id="rId23"/>
    <p:sldId id="372" r:id="rId24"/>
    <p:sldId id="373" r:id="rId25"/>
    <p:sldId id="365" r:id="rId26"/>
    <p:sldId id="368" r:id="rId27"/>
    <p:sldId id="364" r:id="rId28"/>
    <p:sldId id="367" r:id="rId29"/>
    <p:sldId id="366" r:id="rId30"/>
    <p:sldId id="369" r:id="rId31"/>
  </p:sldIdLst>
  <p:sldSz cx="9144000" cy="6858000" type="screen4x3"/>
  <p:notesSz cx="6797675" cy="9928225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6600FF"/>
    <a:srgbClr val="339933"/>
    <a:srgbClr val="FF33CC"/>
    <a:srgbClr val="0000FF"/>
    <a:srgbClr val="0033CC"/>
    <a:srgbClr val="FF0000"/>
    <a:srgbClr val="0033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69" autoAdjust="0"/>
    <p:restoredTop sz="94698" autoAdjust="0"/>
  </p:normalViewPr>
  <p:slideViewPr>
    <p:cSldViewPr>
      <p:cViewPr varScale="1">
        <p:scale>
          <a:sx n="80" d="100"/>
          <a:sy n="80" d="100"/>
        </p:scale>
        <p:origin x="1016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4" Type="http://schemas.openxmlformats.org/officeDocument/2006/relationships/image" Target="../media/image4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4" Type="http://schemas.openxmlformats.org/officeDocument/2006/relationships/image" Target="../media/image5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45AE5A4-2E21-433D-AD5D-3075C10FE8F6}" type="datetimeFigureOut">
              <a:rPr lang="zh-TW" altLang="en-US"/>
              <a:pPr>
                <a:defRPr/>
              </a:pPr>
              <a:t>2017/2/19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latin typeface="Calibri" pitchFamily="34" charset="0"/>
              </a:defRPr>
            </a:lvl1pPr>
          </a:lstStyle>
          <a:p>
            <a:pPr>
              <a:defRPr/>
            </a:pPr>
            <a:fld id="{5922F93A-1EC5-4876-96B2-321377B0ED0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145753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22632-DF0F-4830-B2FE-E0698EAC2C1C}" type="datetimeFigureOut">
              <a:rPr lang="zh-TW" altLang="en-US"/>
              <a:pPr>
                <a:defRPr/>
              </a:pPr>
              <a:t>2017/2/19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1C40E-91EF-4057-BA8A-2ED9243F379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1D9E9-5D1C-4CA7-8E1A-3FFF592DE714}" type="datetimeFigureOut">
              <a:rPr lang="zh-TW" altLang="en-US"/>
              <a:pPr>
                <a:defRPr/>
              </a:pPr>
              <a:t>2017/2/19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3E2AF-8E20-4602-A665-3CA184042DD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E1931CC-B311-4445-BD3F-7F9D372631FD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9AC2699-5178-4488-97BC-0A7901E75CB8}" type="datetimeFigureOut">
              <a:rPr lang="zh-TW" altLang="en-US"/>
              <a:pPr>
                <a:defRPr/>
              </a:pPr>
              <a:t>2017/2/19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07FDCE45-C3D0-458A-80A6-0E7373290CC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.tw/url?sa=i&amp;rct=j&amp;q=&amp;esrc=s&amp;source=images&amp;cd=&amp;cad=rja&amp;uact=8&amp;ved=0ahUKEwikzbDLu-_OAhVDmJQKHehSDnQQjRwIBw&amp;url=http://excursionset.com/blog/2015/5/29/einsteins-magic-bag&amp;psig=AFQjCNHWNRKVL_Xvt2mfKp4UhviIxKTQBw&amp;ust=1472863858807544" TargetMode="External"/><Relationship Id="rId4" Type="http://schemas.openxmlformats.org/officeDocument/2006/relationships/image" Target="../media/image3.jpeg"/><Relationship Id="rId9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42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13" Type="http://schemas.openxmlformats.org/officeDocument/2006/relationships/image" Target="../media/image53.jpeg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5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8.wmf"/><Relationship Id="rId11" Type="http://schemas.openxmlformats.org/officeDocument/2006/relationships/image" Target="../media/image51.png"/><Relationship Id="rId5" Type="http://schemas.openxmlformats.org/officeDocument/2006/relationships/oleObject" Target="../embeddings/oleObject7.bin"/><Relationship Id="rId10" Type="http://schemas.openxmlformats.org/officeDocument/2006/relationships/image" Target="../media/image50.wmf"/><Relationship Id="rId4" Type="http://schemas.openxmlformats.org/officeDocument/2006/relationships/image" Target="../media/image47.wmf"/><Relationship Id="rId9" Type="http://schemas.openxmlformats.org/officeDocument/2006/relationships/oleObject" Target="../embeddings/oleObject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57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oleObject" Target="../embeddings/oleObject11.bin"/><Relationship Id="rId7" Type="http://schemas.openxmlformats.org/officeDocument/2006/relationships/image" Target="../media/image61.jpeg"/><Relationship Id="rId12" Type="http://schemas.openxmlformats.org/officeDocument/2006/relationships/image" Target="../media/image6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0.jpeg"/><Relationship Id="rId11" Type="http://schemas.openxmlformats.org/officeDocument/2006/relationships/hyperlink" Target="http://www.google.com.tw/url?sa=i&amp;rct=j&amp;q=&amp;esrc=s&amp;source=images&amp;cd=&amp;cad=rja&amp;uact=8&amp;ved=0ahUKEwjlnNPK5vfOAhVGEpQKHag4AkMQjRwIBw&amp;url=http://equplus.net/eqninfo/Equation-246.html&amp;psig=AFQjCNHvuy2UfSBG3CO0qrpcfocLeH2_5w&amp;ust=1473150248594386" TargetMode="External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wmf"/><Relationship Id="rId9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QP4UJhNn0I" TargetMode="External"/><Relationship Id="rId2" Type="http://schemas.openxmlformats.org/officeDocument/2006/relationships/hyperlink" Target="https://www.youtube.com/watch?v=TEl4jeETVmg" TargetMode="Externa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7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66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68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69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zu2POfYv0Y" TargetMode="External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4"/>
          <p:cNvSpPr>
            <a:spLocks noChangeArrowheads="1"/>
          </p:cNvSpPr>
          <p:nvPr/>
        </p:nvSpPr>
        <p:spPr bwMode="auto">
          <a:xfrm>
            <a:off x="2267744" y="1639253"/>
            <a:ext cx="489654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zh-TW" altLang="en-US" sz="3200" b="1" dirty="0" smtClean="0">
                <a:solidFill>
                  <a:srgbClr val="339933"/>
                </a:solidFill>
              </a:rPr>
              <a:t>普通物理學</a:t>
            </a:r>
            <a:endParaRPr lang="en-US" altLang="zh-TW" sz="3200" b="1" dirty="0" smtClean="0">
              <a:solidFill>
                <a:srgbClr val="339933"/>
              </a:solidFill>
            </a:endParaRPr>
          </a:p>
          <a:p>
            <a:pPr algn="ctr"/>
            <a:r>
              <a:rPr lang="en-US" altLang="zh-TW" sz="3200" b="1" dirty="0" smtClean="0">
                <a:solidFill>
                  <a:srgbClr val="339933"/>
                </a:solidFill>
              </a:rPr>
              <a:t>(General Physics)</a:t>
            </a:r>
            <a:endParaRPr lang="en-US" altLang="zh-TW" sz="3200" b="1" dirty="0">
              <a:solidFill>
                <a:srgbClr val="339933"/>
              </a:solidFill>
            </a:endParaRPr>
          </a:p>
        </p:txBody>
      </p:sp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2339752" y="5445224"/>
            <a:ext cx="48965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altLang="zh-TW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Spring 2017</a:t>
            </a:r>
            <a:endParaRPr lang="en-US" altLang="zh-TW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4"/>
          <p:cNvSpPr>
            <a:spLocks noChangeArrowheads="1"/>
          </p:cNvSpPr>
          <p:nvPr/>
        </p:nvSpPr>
        <p:spPr bwMode="auto">
          <a:xfrm>
            <a:off x="2293302" y="381438"/>
            <a:ext cx="43924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altLang="zh-TW" sz="2800" b="1" dirty="0" smtClean="0">
                <a:solidFill>
                  <a:srgbClr val="339933"/>
                </a:solidFill>
              </a:rPr>
              <a:t>Learning Basic Physics</a:t>
            </a:r>
            <a:endParaRPr lang="en-US" altLang="zh-TW" sz="2800" b="1" dirty="0">
              <a:solidFill>
                <a:srgbClr val="339933"/>
              </a:solidFill>
            </a:endParaRPr>
          </a:p>
        </p:txBody>
      </p:sp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572978" y="1143761"/>
            <a:ext cx="816246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zh-TW" sz="2400" dirty="0" smtClean="0"/>
              <a:t>笛卡兒在《方法論》</a:t>
            </a:r>
            <a:r>
              <a:rPr lang="zh-TW" altLang="en-US" sz="2400" dirty="0" smtClean="0"/>
              <a:t>中</a:t>
            </a:r>
            <a:r>
              <a:rPr lang="zh-TW" altLang="zh-TW" sz="2400" dirty="0" smtClean="0"/>
              <a:t>提到，知識</a:t>
            </a:r>
            <a:r>
              <a:rPr lang="zh-TW" altLang="en-US" sz="2400" dirty="0" smtClean="0"/>
              <a:t>必須透過</a:t>
            </a:r>
            <a:r>
              <a:rPr lang="zh-TW" altLang="zh-TW" sz="2400" dirty="0" smtClean="0"/>
              <a:t>理</a:t>
            </a:r>
            <a:r>
              <a:rPr lang="zh-TW" altLang="en-US" sz="2400" dirty="0" smtClean="0"/>
              <a:t>性過程</a:t>
            </a:r>
            <a:r>
              <a:rPr lang="zh-TW" altLang="en-US" sz="2400" dirty="0" smtClean="0">
                <a:latin typeface="+mj-ea"/>
                <a:ea typeface="+mj-ea"/>
              </a:rPr>
              <a:t>才能獲得</a:t>
            </a:r>
            <a:r>
              <a:rPr lang="zh-TW" altLang="zh-TW" sz="2400" dirty="0" smtClean="0"/>
              <a:t>，笛卡兒</a:t>
            </a:r>
            <a:r>
              <a:rPr lang="zh-TW" altLang="en-US" sz="2400" dirty="0" smtClean="0"/>
              <a:t>認為</a:t>
            </a:r>
            <a:r>
              <a:rPr lang="zh-TW" altLang="zh-TW" sz="2400" dirty="0" smtClean="0"/>
              <a:t>感官知</a:t>
            </a:r>
            <a:r>
              <a:rPr lang="zh-TW" altLang="en-US" sz="2400" dirty="0" smtClean="0"/>
              <a:t>覺</a:t>
            </a:r>
            <a:r>
              <a:rPr lang="zh-TW" altLang="zh-TW" sz="2400" dirty="0" smtClean="0"/>
              <a:t>不是</a:t>
            </a:r>
            <a:r>
              <a:rPr lang="zh-TW" altLang="en-US" sz="2400" dirty="0" smtClean="0"/>
              <a:t>瞭解</a:t>
            </a:r>
            <a:r>
              <a:rPr lang="zh-TW" altLang="zh-TW" sz="2400" dirty="0" smtClean="0"/>
              <a:t>周遭事物的可靠基礎。</a:t>
            </a:r>
            <a:endParaRPr lang="en-US" altLang="zh-TW" sz="2400" dirty="0" smtClean="0"/>
          </a:p>
        </p:txBody>
      </p:sp>
      <p:sp>
        <p:nvSpPr>
          <p:cNvPr id="5" name="Rectangle 24"/>
          <p:cNvSpPr>
            <a:spLocks noChangeArrowheads="1"/>
          </p:cNvSpPr>
          <p:nvPr/>
        </p:nvSpPr>
        <p:spPr bwMode="auto">
          <a:xfrm>
            <a:off x="614074" y="2056639"/>
            <a:ext cx="81369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altLang="zh-TW" sz="2400" dirty="0" smtClean="0">
                <a:solidFill>
                  <a:srgbClr val="006600"/>
                </a:solidFill>
              </a:rPr>
              <a:t>”</a:t>
            </a:r>
            <a:r>
              <a:rPr lang="zh-TW" altLang="en-US" sz="2400" dirty="0" smtClean="0">
                <a:solidFill>
                  <a:srgbClr val="006600"/>
                </a:solidFill>
                <a:latin typeface="+mn-ea"/>
                <a:ea typeface="+mn-ea"/>
              </a:rPr>
              <a:t>物理</a:t>
            </a:r>
            <a:r>
              <a:rPr lang="en-US" altLang="zh-TW" sz="2400" dirty="0" smtClean="0">
                <a:solidFill>
                  <a:srgbClr val="006600"/>
                </a:solidFill>
              </a:rPr>
              <a:t>”</a:t>
            </a:r>
            <a:r>
              <a:rPr lang="zh-TW" altLang="en-US" sz="2400" dirty="0" smtClean="0">
                <a:latin typeface="+mn-ea"/>
                <a:ea typeface="+mn-ea"/>
              </a:rPr>
              <a:t>便</a:t>
            </a:r>
            <a:r>
              <a:rPr lang="zh-TW" altLang="zh-TW" sz="2400" dirty="0" smtClean="0"/>
              <a:t>是</a:t>
            </a:r>
            <a:r>
              <a:rPr lang="zh-TW" altLang="en-US" sz="2400" dirty="0" smtClean="0"/>
              <a:t>如此</a:t>
            </a:r>
            <a:r>
              <a:rPr lang="zh-TW" altLang="zh-TW" sz="2400" dirty="0" smtClean="0"/>
              <a:t>。</a:t>
            </a:r>
            <a:r>
              <a:rPr lang="zh-TW" altLang="en-US" sz="2400" dirty="0" smtClean="0"/>
              <a:t>要瞭解</a:t>
            </a:r>
            <a:r>
              <a:rPr lang="zh-TW" altLang="zh-TW" sz="2400" dirty="0" smtClean="0"/>
              <a:t>自然現象的</a:t>
            </a:r>
            <a:r>
              <a:rPr lang="zh-TW" altLang="en-US" sz="2400" dirty="0" smtClean="0">
                <a:latin typeface="+mn-ea"/>
              </a:rPr>
              <a:t>物理</a:t>
            </a:r>
            <a:r>
              <a:rPr lang="zh-TW" altLang="en-US" sz="2400" dirty="0" smtClean="0"/>
              <a:t>必須透過</a:t>
            </a:r>
            <a:r>
              <a:rPr lang="zh-TW" altLang="zh-TW" sz="2400" dirty="0" smtClean="0">
                <a:solidFill>
                  <a:srgbClr val="006600"/>
                </a:solidFill>
              </a:rPr>
              <a:t>理</a:t>
            </a:r>
            <a:r>
              <a:rPr lang="zh-TW" altLang="en-US" sz="2400" dirty="0" smtClean="0">
                <a:solidFill>
                  <a:srgbClr val="006600"/>
                </a:solidFill>
              </a:rPr>
              <a:t>性</a:t>
            </a:r>
            <a:r>
              <a:rPr lang="zh-TW" altLang="en-US" sz="2400" dirty="0" smtClean="0">
                <a:solidFill>
                  <a:srgbClr val="006600"/>
                </a:solidFill>
                <a:latin typeface="+mn-ea"/>
              </a:rPr>
              <a:t>學習</a:t>
            </a:r>
            <a:r>
              <a:rPr lang="zh-TW" altLang="zh-TW" sz="2400" dirty="0" smtClean="0"/>
              <a:t>，不</a:t>
            </a:r>
            <a:r>
              <a:rPr lang="zh-TW" altLang="en-US" sz="2400" dirty="0" smtClean="0"/>
              <a:t>能夠只</a:t>
            </a:r>
            <a:r>
              <a:rPr lang="zh-TW" altLang="zh-TW" sz="2400" dirty="0" smtClean="0"/>
              <a:t>靠</a:t>
            </a:r>
            <a:r>
              <a:rPr lang="en-US" altLang="zh-TW" sz="2400" dirty="0" smtClean="0">
                <a:solidFill>
                  <a:srgbClr val="0033CC"/>
                </a:solidFill>
              </a:rPr>
              <a:t>”</a:t>
            </a:r>
            <a:r>
              <a:rPr lang="zh-TW" altLang="en-US" sz="2400" dirty="0" smtClean="0">
                <a:solidFill>
                  <a:srgbClr val="0033CC"/>
                </a:solidFill>
              </a:rPr>
              <a:t>修行</a:t>
            </a:r>
            <a:r>
              <a:rPr lang="en-US" altLang="zh-TW" sz="2400" dirty="0" smtClean="0">
                <a:solidFill>
                  <a:srgbClr val="0033CC"/>
                </a:solidFill>
              </a:rPr>
              <a:t>”</a:t>
            </a:r>
            <a:r>
              <a:rPr lang="zh-TW" altLang="en-US" sz="2400" dirty="0" smtClean="0"/>
              <a:t>就</a:t>
            </a:r>
            <a:r>
              <a:rPr lang="zh-TW" altLang="zh-TW" sz="2400" dirty="0" smtClean="0"/>
              <a:t>可</a:t>
            </a:r>
            <a:r>
              <a:rPr lang="zh-TW" altLang="en-US" sz="2400" dirty="0" smtClean="0"/>
              <a:t>以</a:t>
            </a:r>
            <a:r>
              <a:rPr lang="en-US" altLang="zh-TW" sz="2400" dirty="0" smtClean="0">
                <a:solidFill>
                  <a:srgbClr val="0033CC"/>
                </a:solidFill>
              </a:rPr>
              <a:t>”</a:t>
            </a:r>
            <a:r>
              <a:rPr lang="zh-TW" altLang="en-US" sz="2400" dirty="0" smtClean="0">
                <a:solidFill>
                  <a:srgbClr val="0033CC"/>
                </a:solidFill>
              </a:rPr>
              <a:t>悟道</a:t>
            </a:r>
            <a:r>
              <a:rPr lang="en-US" altLang="zh-TW" sz="2400" dirty="0" smtClean="0">
                <a:solidFill>
                  <a:srgbClr val="0033CC"/>
                </a:solidFill>
              </a:rPr>
              <a:t>” </a:t>
            </a:r>
            <a:r>
              <a:rPr lang="zh-TW" altLang="zh-TW" sz="2400" dirty="0" smtClean="0"/>
              <a:t>。</a:t>
            </a:r>
            <a:endParaRPr lang="en-US" altLang="zh-TW" sz="2400" dirty="0" smtClean="0"/>
          </a:p>
        </p:txBody>
      </p:sp>
      <p:sp>
        <p:nvSpPr>
          <p:cNvPr id="6" name="Rectangle 24"/>
          <p:cNvSpPr>
            <a:spLocks noChangeArrowheads="1"/>
          </p:cNvSpPr>
          <p:nvPr/>
        </p:nvSpPr>
        <p:spPr bwMode="auto">
          <a:xfrm>
            <a:off x="572979" y="3405774"/>
            <a:ext cx="363898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altLang="zh-TW" sz="2400" dirty="0" smtClean="0"/>
              <a:t>*</a:t>
            </a:r>
            <a:r>
              <a:rPr lang="zh-TW" altLang="en-US" sz="2400" b="1" dirty="0" smtClean="0">
                <a:solidFill>
                  <a:srgbClr val="006600"/>
                </a:solidFill>
              </a:rPr>
              <a:t>建立正確的</a:t>
            </a:r>
            <a:r>
              <a:rPr lang="zh-TW" altLang="en-US" sz="2400" b="1" dirty="0" smtClean="0">
                <a:solidFill>
                  <a:srgbClr val="006600"/>
                </a:solidFill>
                <a:latin typeface="+mn-ea"/>
              </a:rPr>
              <a:t>物理觀念</a:t>
            </a:r>
            <a:endParaRPr lang="en-US" altLang="zh-TW" sz="2400" b="1" dirty="0" smtClean="0">
              <a:solidFill>
                <a:srgbClr val="006600"/>
              </a:solidFill>
            </a:endParaRP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auto">
          <a:xfrm>
            <a:off x="572978" y="3957737"/>
            <a:ext cx="48166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altLang="zh-TW" sz="2400" dirty="0" smtClean="0"/>
              <a:t>*</a:t>
            </a:r>
            <a:r>
              <a:rPr lang="zh-TW" altLang="en-US" sz="2400" b="1" dirty="0" smtClean="0">
                <a:solidFill>
                  <a:srgbClr val="006600"/>
                </a:solidFill>
                <a:latin typeface="+mn-ea"/>
              </a:rPr>
              <a:t>物理公式推導及計算相關問題</a:t>
            </a:r>
            <a:endParaRPr lang="en-US" altLang="zh-TW" sz="2400" b="1" dirty="0" smtClean="0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580648" y="4511323"/>
            <a:ext cx="48166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altLang="zh-TW" sz="2400" dirty="0" smtClean="0"/>
              <a:t>*</a:t>
            </a:r>
            <a:r>
              <a:rPr lang="zh-TW" altLang="en-US" sz="2400" b="1" dirty="0" smtClean="0">
                <a:solidFill>
                  <a:srgbClr val="FF0000"/>
                </a:solidFill>
                <a:latin typeface="+mn-ea"/>
              </a:rPr>
              <a:t>物理於日常生活的關係及應用</a:t>
            </a:r>
            <a:endParaRPr lang="en-US" altLang="zh-TW" sz="2400" b="1" dirty="0" smtClean="0">
              <a:solidFill>
                <a:srgbClr val="FF0000"/>
              </a:solidFill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580648" y="5061663"/>
            <a:ext cx="48166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altLang="zh-TW" sz="2400" dirty="0" smtClean="0"/>
              <a:t>*</a:t>
            </a:r>
            <a:r>
              <a:rPr lang="zh-TW" altLang="en-US" sz="2400" b="1" dirty="0" smtClean="0">
                <a:solidFill>
                  <a:srgbClr val="7030A0"/>
                </a:solidFill>
                <a:latin typeface="+mn-ea"/>
              </a:rPr>
              <a:t>物理發展史</a:t>
            </a:r>
            <a:endParaRPr lang="en-US" altLang="zh-TW" sz="2400" b="1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0878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2483768" y="476672"/>
            <a:ext cx="46085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你腦海裡的</a:t>
            </a:r>
            <a:r>
              <a:rPr lang="en-US" altLang="zh-TW" sz="2800" b="1" dirty="0" smtClean="0">
                <a:solidFill>
                  <a:srgbClr val="FF0000"/>
                </a:solidFill>
                <a:latin typeface="+mj-ea"/>
                <a:ea typeface="+mj-ea"/>
              </a:rPr>
              <a:t>「</a:t>
            </a:r>
            <a:r>
              <a:rPr lang="zh-TW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物理畫面」</a:t>
            </a:r>
            <a:r>
              <a:rPr lang="en-US" altLang="zh-TW" sz="2800" b="1" dirty="0" smtClean="0">
                <a:solidFill>
                  <a:srgbClr val="FF0000"/>
                </a:solidFill>
                <a:latin typeface="+mj-ea"/>
                <a:ea typeface="+mj-ea"/>
              </a:rPr>
              <a:t>?</a:t>
            </a:r>
            <a:endParaRPr lang="en-US" altLang="zh-TW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" name="Rectangle 24"/>
          <p:cNvSpPr>
            <a:spLocks noChangeArrowheads="1"/>
          </p:cNvSpPr>
          <p:nvPr/>
        </p:nvSpPr>
        <p:spPr bwMode="auto">
          <a:xfrm>
            <a:off x="1043608" y="1340768"/>
            <a:ext cx="460851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en-US" sz="2400" b="1" dirty="0" smtClean="0">
                <a:solidFill>
                  <a:srgbClr val="006600"/>
                </a:solidFill>
                <a:latin typeface="+mn-ea"/>
                <a:ea typeface="+mn-ea"/>
              </a:rPr>
              <a:t>抽象的物理專有名詞</a:t>
            </a:r>
            <a:r>
              <a:rPr lang="en-US" altLang="zh-TW" sz="2400" b="1" dirty="0" smtClean="0">
                <a:solidFill>
                  <a:srgbClr val="006600"/>
                </a:solidFill>
                <a:latin typeface="+mn-ea"/>
                <a:ea typeface="+mn-ea"/>
              </a:rPr>
              <a:t>?</a:t>
            </a:r>
          </a:p>
          <a:p>
            <a:r>
              <a:rPr lang="zh-TW" altLang="en-US" sz="2400" b="1" dirty="0" smtClean="0">
                <a:solidFill>
                  <a:srgbClr val="006600"/>
                </a:solidFill>
                <a:latin typeface="+mn-ea"/>
                <a:ea typeface="+mn-ea"/>
              </a:rPr>
              <a:t>艱深的數學方程式</a:t>
            </a:r>
            <a:r>
              <a:rPr lang="en-US" altLang="zh-TW" sz="2400" b="1" dirty="0" smtClean="0">
                <a:solidFill>
                  <a:srgbClr val="006600"/>
                </a:solidFill>
                <a:latin typeface="+mn-ea"/>
                <a:ea typeface="+mn-ea"/>
              </a:rPr>
              <a:t>?</a:t>
            </a:r>
          </a:p>
          <a:p>
            <a:r>
              <a:rPr lang="zh-TW" altLang="en-US" sz="2400" b="1" dirty="0" smtClean="0">
                <a:solidFill>
                  <a:srgbClr val="006600"/>
                </a:solidFill>
                <a:latin typeface="+mn-ea"/>
                <a:ea typeface="+mn-ea"/>
              </a:rPr>
              <a:t>天才的物理學家</a:t>
            </a:r>
            <a:r>
              <a:rPr lang="en-US" altLang="zh-TW" sz="2400" b="1" dirty="0" smtClean="0">
                <a:solidFill>
                  <a:srgbClr val="006600"/>
                </a:solidFill>
                <a:latin typeface="+mn-ea"/>
                <a:ea typeface="+mn-ea"/>
              </a:rPr>
              <a:t>?</a:t>
            </a:r>
          </a:p>
          <a:p>
            <a:r>
              <a:rPr lang="zh-TW" altLang="en-US" sz="2400" b="1" dirty="0" smtClean="0">
                <a:solidFill>
                  <a:srgbClr val="006600"/>
                </a:solidFill>
                <a:latin typeface="+mn-ea"/>
                <a:ea typeface="+mn-ea"/>
              </a:rPr>
              <a:t>一片空白</a:t>
            </a:r>
            <a:r>
              <a:rPr lang="en-US" altLang="zh-TW" sz="2400" b="1" dirty="0" smtClean="0">
                <a:solidFill>
                  <a:srgbClr val="006600"/>
                </a:solidFill>
                <a:latin typeface="+mn-ea"/>
                <a:ea typeface="+mn-ea"/>
              </a:rPr>
              <a:t>?</a:t>
            </a:r>
          </a:p>
          <a:p>
            <a:r>
              <a:rPr lang="zh-TW" altLang="en-US" sz="2400" b="1" dirty="0" smtClean="0">
                <a:solidFill>
                  <a:srgbClr val="006600"/>
                </a:solidFill>
                <a:latin typeface="+mn-ea"/>
              </a:rPr>
              <a:t>一</a:t>
            </a:r>
            <a:r>
              <a:rPr lang="zh-TW" altLang="en-US" sz="2400" b="1" dirty="0">
                <a:solidFill>
                  <a:srgbClr val="006600"/>
                </a:solidFill>
                <a:latin typeface="+mn-ea"/>
              </a:rPr>
              <a:t>團</a:t>
            </a:r>
            <a:r>
              <a:rPr lang="zh-TW" altLang="en-US" sz="2400" b="1" dirty="0" smtClean="0">
                <a:solidFill>
                  <a:srgbClr val="006600"/>
                </a:solidFill>
                <a:latin typeface="+mn-ea"/>
              </a:rPr>
              <a:t>亂</a:t>
            </a:r>
            <a:r>
              <a:rPr lang="en-US" altLang="zh-TW" sz="2400" b="1" dirty="0" smtClean="0">
                <a:solidFill>
                  <a:srgbClr val="006600"/>
                </a:solidFill>
                <a:latin typeface="+mn-ea"/>
              </a:rPr>
              <a:t>?</a:t>
            </a:r>
            <a:endParaRPr lang="en-US" altLang="zh-TW" sz="2400" b="1" dirty="0">
              <a:solidFill>
                <a:srgbClr val="006600"/>
              </a:solidFill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3275856" y="620688"/>
            <a:ext cx="27363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物理</a:t>
            </a:r>
            <a:r>
              <a:rPr lang="en-US" altLang="zh-TW" sz="2800" b="1" dirty="0" smtClean="0">
                <a:solidFill>
                  <a:srgbClr val="FF0000"/>
                </a:solidFill>
                <a:latin typeface="+mj-ea"/>
                <a:ea typeface="+mj-ea"/>
              </a:rPr>
              <a:t>「</a:t>
            </a:r>
            <a:r>
              <a:rPr lang="zh-TW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很難」</a:t>
            </a:r>
            <a:r>
              <a:rPr lang="en-US" altLang="zh-TW" sz="2800" b="1" dirty="0" smtClean="0">
                <a:solidFill>
                  <a:srgbClr val="FF0000"/>
                </a:solidFill>
                <a:latin typeface="+mj-ea"/>
                <a:ea typeface="+mj-ea"/>
              </a:rPr>
              <a:t>?</a:t>
            </a:r>
            <a:endParaRPr lang="en-US" altLang="zh-TW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" name="Rectangle 24"/>
          <p:cNvSpPr>
            <a:spLocks noChangeArrowheads="1"/>
          </p:cNvSpPr>
          <p:nvPr/>
        </p:nvSpPr>
        <p:spPr bwMode="auto">
          <a:xfrm>
            <a:off x="1043608" y="1628800"/>
            <a:ext cx="25922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en-US" sz="2400" b="1" dirty="0" smtClean="0">
                <a:solidFill>
                  <a:srgbClr val="006600"/>
                </a:solidFill>
                <a:latin typeface="+mn-ea"/>
                <a:ea typeface="+mn-ea"/>
              </a:rPr>
              <a:t>物理</a:t>
            </a:r>
            <a:r>
              <a:rPr lang="zh-TW" altLang="en-US" sz="2400" b="1" dirty="0" smtClean="0">
                <a:latin typeface="+mn-ea"/>
                <a:ea typeface="+mn-ea"/>
              </a:rPr>
              <a:t>比</a:t>
            </a:r>
            <a:r>
              <a:rPr lang="zh-TW" altLang="en-US" sz="2400" b="1" dirty="0" smtClean="0">
                <a:solidFill>
                  <a:srgbClr val="0033CC"/>
                </a:solidFill>
                <a:latin typeface="+mn-ea"/>
                <a:ea typeface="+mn-ea"/>
              </a:rPr>
              <a:t>化學</a:t>
            </a:r>
            <a:r>
              <a:rPr lang="zh-TW" altLang="en-US" sz="2400" b="1" dirty="0" smtClean="0">
                <a:latin typeface="+mj-ea"/>
              </a:rPr>
              <a:t>難</a:t>
            </a:r>
            <a:r>
              <a:rPr lang="en-US" altLang="zh-TW" sz="2400" b="1" dirty="0" smtClean="0">
                <a:latin typeface="+mn-ea"/>
                <a:ea typeface="+mn-ea"/>
              </a:rPr>
              <a:t>?</a:t>
            </a: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1043608" y="3140968"/>
            <a:ext cx="54737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2400" b="1" dirty="0">
                <a:solidFill>
                  <a:srgbClr val="006600"/>
                </a:solidFill>
              </a:rPr>
              <a:t>物理</a:t>
            </a:r>
            <a:r>
              <a:rPr lang="en-US" altLang="zh-TW" sz="2400" b="1" dirty="0" smtClean="0"/>
              <a:t>: </a:t>
            </a:r>
            <a:r>
              <a:rPr lang="zh-TW" altLang="en-US" sz="2400" b="1" dirty="0" smtClean="0"/>
              <a:t>理解</a:t>
            </a:r>
            <a:r>
              <a:rPr lang="zh-TW" altLang="en-US" sz="2400" b="1" dirty="0"/>
              <a:t>宇宙萬</a:t>
            </a:r>
            <a:r>
              <a:rPr lang="zh-TW" altLang="en-US" sz="2400" b="1" dirty="0">
                <a:solidFill>
                  <a:srgbClr val="006600"/>
                </a:solidFill>
              </a:rPr>
              <a:t>物</a:t>
            </a:r>
            <a:r>
              <a:rPr lang="zh-TW" altLang="en-US" sz="2400" b="1" dirty="0"/>
              <a:t>本質及運行的道</a:t>
            </a:r>
            <a:r>
              <a:rPr lang="zh-TW" altLang="en-US" sz="2400" b="1" dirty="0">
                <a:solidFill>
                  <a:srgbClr val="006600"/>
                </a:solidFill>
              </a:rPr>
              <a:t>理</a:t>
            </a:r>
            <a:r>
              <a:rPr lang="zh-TW" altLang="en-US" sz="2400" b="1" dirty="0"/>
              <a:t> </a:t>
            </a: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2816052" y="5070151"/>
            <a:ext cx="34121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rgbClr val="0033CC"/>
                </a:solidFill>
              </a:rPr>
              <a:t>複雜</a:t>
            </a:r>
            <a:r>
              <a:rPr lang="en-US" altLang="zh-TW" sz="2400" b="1" dirty="0" smtClean="0">
                <a:solidFill>
                  <a:srgbClr val="0033CC"/>
                </a:solidFill>
              </a:rPr>
              <a:t>: </a:t>
            </a:r>
            <a:r>
              <a:rPr lang="zh-TW" altLang="en-US" sz="2400" b="1" dirty="0" smtClean="0">
                <a:solidFill>
                  <a:srgbClr val="0033CC"/>
                </a:solidFill>
              </a:rPr>
              <a:t>經驗法則</a:t>
            </a:r>
            <a:r>
              <a:rPr lang="en-US" altLang="zh-TW" sz="2400" b="1" dirty="0" smtClean="0">
                <a:solidFill>
                  <a:srgbClr val="0033CC"/>
                </a:solidFill>
              </a:rPr>
              <a:t>(Rules)</a:t>
            </a:r>
            <a:endParaRPr lang="zh-TW" altLang="en-US" sz="2400" b="1" dirty="0">
              <a:solidFill>
                <a:srgbClr val="0033CC"/>
              </a:solidFill>
            </a:endParaRPr>
          </a:p>
        </p:txBody>
      </p:sp>
      <p:cxnSp>
        <p:nvCxnSpPr>
          <p:cNvPr id="10" name="直線單箭頭接點 9"/>
          <p:cNvCxnSpPr/>
          <p:nvPr/>
        </p:nvCxnSpPr>
        <p:spPr>
          <a:xfrm>
            <a:off x="2987824" y="4453696"/>
            <a:ext cx="216024" cy="504056"/>
          </a:xfrm>
          <a:prstGeom prst="straightConnector1">
            <a:avLst/>
          </a:prstGeom>
          <a:ln w="25400">
            <a:solidFill>
              <a:srgbClr val="0033CC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5004048" y="2132856"/>
            <a:ext cx="33843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rgbClr val="006600"/>
                </a:solidFill>
              </a:rPr>
              <a:t>規律</a:t>
            </a:r>
            <a:r>
              <a:rPr lang="en-US" altLang="zh-TW" sz="2400" b="1" dirty="0" smtClean="0">
                <a:solidFill>
                  <a:srgbClr val="006600"/>
                </a:solidFill>
              </a:rPr>
              <a:t>: </a:t>
            </a:r>
            <a:r>
              <a:rPr lang="zh-TW" altLang="en-US" sz="2400" b="1" dirty="0" smtClean="0">
                <a:solidFill>
                  <a:srgbClr val="006600"/>
                </a:solidFill>
              </a:rPr>
              <a:t>基本定律</a:t>
            </a:r>
            <a:r>
              <a:rPr lang="en-US" altLang="zh-TW" sz="2400" b="1" dirty="0" smtClean="0">
                <a:solidFill>
                  <a:srgbClr val="006600"/>
                </a:solidFill>
              </a:rPr>
              <a:t>(Laws)</a:t>
            </a:r>
            <a:endParaRPr lang="zh-TW" altLang="en-US" sz="2400" b="1" dirty="0">
              <a:solidFill>
                <a:srgbClr val="006600"/>
              </a:solidFill>
            </a:endParaRPr>
          </a:p>
        </p:txBody>
      </p:sp>
      <p:cxnSp>
        <p:nvCxnSpPr>
          <p:cNvPr id="20" name="直線單箭頭接點 19"/>
          <p:cNvCxnSpPr/>
          <p:nvPr/>
        </p:nvCxnSpPr>
        <p:spPr>
          <a:xfrm flipV="1">
            <a:off x="4572000" y="2564904"/>
            <a:ext cx="432048" cy="504056"/>
          </a:xfrm>
          <a:prstGeom prst="straightConnector1">
            <a:avLst/>
          </a:prstGeom>
          <a:ln w="25400">
            <a:solidFill>
              <a:srgbClr val="0066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1043608" y="3854567"/>
            <a:ext cx="54737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2400" b="1" dirty="0" smtClean="0">
                <a:solidFill>
                  <a:srgbClr val="0033CC"/>
                </a:solidFill>
              </a:rPr>
              <a:t>化學</a:t>
            </a:r>
            <a:r>
              <a:rPr lang="en-US" altLang="zh-TW" sz="2400" b="1" dirty="0" smtClean="0"/>
              <a:t>: </a:t>
            </a:r>
            <a:r>
              <a:rPr lang="zh-TW" altLang="en-US" sz="2400" b="1" dirty="0" smtClean="0"/>
              <a:t>研究</a:t>
            </a:r>
            <a:r>
              <a:rPr lang="zh-TW" altLang="en-US" sz="2400" b="1" dirty="0">
                <a:solidFill>
                  <a:srgbClr val="0033CC"/>
                </a:solidFill>
              </a:rPr>
              <a:t>物質</a:t>
            </a:r>
            <a:r>
              <a:rPr lang="zh-TW" altLang="zh-TW" sz="2400" b="1" dirty="0"/>
              <a:t>狀態</a:t>
            </a:r>
            <a:r>
              <a:rPr lang="zh-TW" altLang="en-US" sz="2400" b="1" dirty="0"/>
              <a:t>及轉</a:t>
            </a:r>
            <a:r>
              <a:rPr lang="zh-TW" altLang="en-US" sz="2400" b="1" dirty="0">
                <a:solidFill>
                  <a:srgbClr val="0033CC"/>
                </a:solidFill>
              </a:rPr>
              <a:t>化</a:t>
            </a:r>
            <a:r>
              <a:rPr lang="zh-TW" altLang="en-US" sz="2400" b="1" dirty="0"/>
              <a:t>的科</a:t>
            </a:r>
            <a:r>
              <a:rPr lang="zh-TW" altLang="en-US" sz="2400" b="1" dirty="0">
                <a:solidFill>
                  <a:srgbClr val="0033CC"/>
                </a:solidFill>
              </a:rPr>
              <a:t>學</a:t>
            </a:r>
            <a:r>
              <a:rPr lang="zh-TW" altLang="en-US" sz="2400" b="1" dirty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3404883" y="454633"/>
            <a:ext cx="648072" cy="45318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0" tIns="72000" rIns="0" bIns="72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6600"/>
                </a:solidFill>
                <a:latin typeface="+mn-lt"/>
                <a:ea typeface="+mn-ea"/>
              </a:rPr>
              <a:t>力學</a:t>
            </a:r>
            <a:endParaRPr kumimoji="0" lang="en-US" altLang="zh-TW" sz="2000" b="1" dirty="0">
              <a:solidFill>
                <a:srgbClr val="006600"/>
              </a:solidFill>
              <a:latin typeface="+mn-lt"/>
              <a:ea typeface="+mn-ea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3404883" y="1195816"/>
            <a:ext cx="648072" cy="45318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0" tIns="72000" rIns="0" bIns="72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6600"/>
                </a:solidFill>
                <a:latin typeface="+mn-lt"/>
                <a:ea typeface="+mn-ea"/>
              </a:rPr>
              <a:t>光學</a:t>
            </a:r>
            <a:endParaRPr kumimoji="0" lang="en-US" altLang="zh-TW" sz="2000" b="1" dirty="0">
              <a:solidFill>
                <a:srgbClr val="006600"/>
              </a:solidFill>
              <a:latin typeface="+mn-lt"/>
              <a:ea typeface="+mn-ea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3260867" y="1936999"/>
            <a:ext cx="936104" cy="45318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0" tIns="72000" rIns="0" bIns="72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6600"/>
                </a:solidFill>
                <a:latin typeface="+mn-lt"/>
                <a:ea typeface="+mn-ea"/>
              </a:rPr>
              <a:t>電磁學</a:t>
            </a:r>
            <a:endParaRPr kumimoji="0" lang="en-US" altLang="zh-TW" sz="2000" b="1" dirty="0">
              <a:solidFill>
                <a:srgbClr val="006600"/>
              </a:solidFill>
              <a:latin typeface="+mn-lt"/>
              <a:ea typeface="+mn-ea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3404883" y="2670691"/>
            <a:ext cx="648072" cy="45318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0" tIns="72000" rIns="0" bIns="72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6600"/>
                </a:solidFill>
                <a:latin typeface="+mn-lt"/>
                <a:ea typeface="+mn-ea"/>
              </a:rPr>
              <a:t>熱學</a:t>
            </a:r>
            <a:endParaRPr kumimoji="0" lang="en-US" altLang="zh-TW" sz="2000" b="1" dirty="0">
              <a:solidFill>
                <a:srgbClr val="006600"/>
              </a:solidFill>
              <a:latin typeface="+mn-lt"/>
              <a:ea typeface="+mn-ea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3145360" y="3427009"/>
            <a:ext cx="1167117" cy="45318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0" tIns="72000" rIns="0" bIns="72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6600"/>
                </a:solidFill>
                <a:latin typeface="+mn-lt"/>
                <a:ea typeface="+mn-ea"/>
              </a:rPr>
              <a:t>近代物理</a:t>
            </a:r>
            <a:endParaRPr kumimoji="0" lang="en-US" altLang="zh-TW" sz="2000" b="1" dirty="0">
              <a:solidFill>
                <a:srgbClr val="006600"/>
              </a:solidFill>
              <a:latin typeface="+mn-lt"/>
              <a:ea typeface="+mn-ea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1950814" y="4350749"/>
            <a:ext cx="936104" cy="45318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0" tIns="72000" rIns="0" bIns="72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latin typeface="+mn-lt"/>
                <a:ea typeface="+mn-ea"/>
              </a:rPr>
              <a:t>相對論</a:t>
            </a:r>
            <a:endParaRPr kumimoji="0" lang="en-US" altLang="zh-TW" sz="2000" b="1" dirty="0">
              <a:latin typeface="+mn-lt"/>
              <a:ea typeface="+mn-ea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4886646" y="4355512"/>
            <a:ext cx="1197522" cy="453182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0" tIns="72000" rIns="0" bIns="72000" anchor="ctr" anchorCtr="1">
            <a:spAutoFit/>
          </a:bodyPr>
          <a:lstStyle/>
          <a:p>
            <a:pPr>
              <a:defRPr/>
            </a:pPr>
            <a:r>
              <a:rPr kumimoji="0" lang="zh-TW" altLang="en-US" sz="2000" b="1" dirty="0">
                <a:latin typeface="Calibri" pitchFamily="34" charset="0"/>
              </a:rPr>
              <a:t>量子</a:t>
            </a:r>
            <a:r>
              <a:rPr kumimoji="0" lang="zh-TW" altLang="en-US" sz="2000" b="1" dirty="0">
                <a:latin typeface="Arial" charset="0"/>
              </a:rPr>
              <a:t>物理</a:t>
            </a:r>
            <a:endParaRPr kumimoji="0" lang="en-US" altLang="zh-TW" sz="2000" b="1" dirty="0">
              <a:latin typeface="Arial" charset="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1475656" y="5085184"/>
            <a:ext cx="648072" cy="45318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0" tIns="72000" rIns="0" bIns="72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latin typeface="+mn-lt"/>
                <a:ea typeface="+mn-ea"/>
              </a:rPr>
              <a:t>狹義</a:t>
            </a:r>
            <a:endParaRPr kumimoji="0" lang="en-US" altLang="zh-TW" sz="2000" b="1" dirty="0">
              <a:latin typeface="+mn-lt"/>
              <a:ea typeface="+mn-ea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2684745" y="5063146"/>
            <a:ext cx="648072" cy="45318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0" tIns="72000" rIns="0" bIns="72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latin typeface="+mn-lt"/>
                <a:ea typeface="+mn-ea"/>
              </a:rPr>
              <a:t>廣義</a:t>
            </a:r>
            <a:endParaRPr kumimoji="0" lang="en-US" altLang="zh-TW" sz="2000" b="1" dirty="0">
              <a:latin typeface="+mn-lt"/>
              <a:ea typeface="+mn-ea"/>
            </a:endParaRPr>
          </a:p>
        </p:txBody>
      </p:sp>
      <p:cxnSp>
        <p:nvCxnSpPr>
          <p:cNvPr id="45" name="肘形接點 44"/>
          <p:cNvCxnSpPr>
            <a:stCxn id="0" idx="2"/>
            <a:endCxn id="0" idx="0"/>
          </p:cNvCxnSpPr>
          <p:nvPr/>
        </p:nvCxnSpPr>
        <p:spPr>
          <a:xfrm rot="5400000">
            <a:off x="1977231" y="4610894"/>
            <a:ext cx="249238" cy="6350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肘形接點 47"/>
          <p:cNvCxnSpPr>
            <a:stCxn id="0" idx="2"/>
            <a:endCxn id="0" idx="0"/>
          </p:cNvCxnSpPr>
          <p:nvPr/>
        </p:nvCxnSpPr>
        <p:spPr>
          <a:xfrm rot="16200000" flipH="1">
            <a:off x="2584450" y="4638675"/>
            <a:ext cx="258763" cy="588963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接點 49"/>
          <p:cNvCxnSpPr>
            <a:stCxn id="0" idx="2"/>
            <a:endCxn id="0" idx="0"/>
          </p:cNvCxnSpPr>
          <p:nvPr/>
        </p:nvCxnSpPr>
        <p:spPr>
          <a:xfrm rot="5400000">
            <a:off x="2838450" y="3460750"/>
            <a:ext cx="471488" cy="13096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52" name="肘形接點 51"/>
          <p:cNvCxnSpPr>
            <a:cxnSpLocks noChangeShapeType="1"/>
          </p:cNvCxnSpPr>
          <p:nvPr/>
        </p:nvCxnSpPr>
        <p:spPr bwMode="auto">
          <a:xfrm rot="16200000" flipH="1">
            <a:off x="4347368" y="3278982"/>
            <a:ext cx="430213" cy="1676400"/>
          </a:xfrm>
          <a:prstGeom prst="bentConnector3">
            <a:avLst>
              <a:gd name="adj1" fmla="val 49815"/>
            </a:avLst>
          </a:prstGeom>
          <a:noFill/>
          <a:ln w="9525" algn="ctr">
            <a:solidFill>
              <a:srgbClr val="4A7EBB"/>
            </a:solidFill>
            <a:miter lim="800000"/>
            <a:headEnd/>
            <a:tailEnd/>
          </a:ln>
        </p:spPr>
      </p:cxnSp>
      <p:sp>
        <p:nvSpPr>
          <p:cNvPr id="71" name="文字方塊 70"/>
          <p:cNvSpPr txBox="1"/>
          <p:nvPr/>
        </p:nvSpPr>
        <p:spPr>
          <a:xfrm>
            <a:off x="3901444" y="5062240"/>
            <a:ext cx="1167117" cy="45318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0" tIns="72000" rIns="0" bIns="72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latin typeface="+mn-lt"/>
                <a:ea typeface="+mn-ea"/>
              </a:rPr>
              <a:t>粒子物理</a:t>
            </a:r>
            <a:endParaRPr kumimoji="0" lang="en-US" altLang="zh-TW" sz="2000" b="1" dirty="0">
              <a:latin typeface="+mn-lt"/>
              <a:ea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5493114" y="5063595"/>
            <a:ext cx="1167117" cy="45318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0" tIns="72000" rIns="0" bIns="72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latin typeface="+mn-lt"/>
                <a:ea typeface="+mn-ea"/>
              </a:rPr>
              <a:t>量子應用</a:t>
            </a:r>
            <a:endParaRPr kumimoji="0" lang="en-US" altLang="zh-TW" sz="2000" b="1" dirty="0">
              <a:latin typeface="+mn-lt"/>
              <a:ea typeface="+mn-ea"/>
            </a:endParaRPr>
          </a:p>
        </p:txBody>
      </p:sp>
      <p:cxnSp>
        <p:nvCxnSpPr>
          <p:cNvPr id="5159" name="肘形接點 73"/>
          <p:cNvCxnSpPr>
            <a:cxnSpLocks noChangeShapeType="1"/>
          </p:cNvCxnSpPr>
          <p:nvPr/>
        </p:nvCxnSpPr>
        <p:spPr bwMode="auto">
          <a:xfrm rot="5400000">
            <a:off x="4836319" y="4471194"/>
            <a:ext cx="209550" cy="919162"/>
          </a:xfrm>
          <a:prstGeom prst="bentConnector3">
            <a:avLst>
              <a:gd name="adj1" fmla="val 49241"/>
            </a:avLst>
          </a:prstGeom>
          <a:noFill/>
          <a:ln w="9525" algn="ctr">
            <a:solidFill>
              <a:srgbClr val="4A7EBB"/>
            </a:solidFill>
            <a:miter lim="800000"/>
            <a:headEnd/>
            <a:tailEnd/>
          </a:ln>
        </p:spPr>
      </p:cxnSp>
      <p:cxnSp>
        <p:nvCxnSpPr>
          <p:cNvPr id="5160" name="肘形接點 75"/>
          <p:cNvCxnSpPr>
            <a:cxnSpLocks noChangeShapeType="1"/>
          </p:cNvCxnSpPr>
          <p:nvPr/>
        </p:nvCxnSpPr>
        <p:spPr bwMode="auto">
          <a:xfrm rot="16200000" flipH="1">
            <a:off x="5630069" y="4596606"/>
            <a:ext cx="215900" cy="674688"/>
          </a:xfrm>
          <a:prstGeom prst="bentConnector3">
            <a:avLst>
              <a:gd name="adj1" fmla="val 49264"/>
            </a:avLst>
          </a:prstGeom>
          <a:noFill/>
          <a:ln w="9525" algn="ctr">
            <a:solidFill>
              <a:srgbClr val="4A7EBB"/>
            </a:solidFill>
            <a:miter lim="800000"/>
            <a:headEnd/>
            <a:tailEnd/>
          </a:ln>
        </p:spPr>
      </p:cxnSp>
      <p:cxnSp>
        <p:nvCxnSpPr>
          <p:cNvPr id="80" name="直線單箭頭接點 79"/>
          <p:cNvCxnSpPr>
            <a:stCxn id="0" idx="2"/>
            <a:endCxn id="0" idx="0"/>
          </p:cNvCxnSpPr>
          <p:nvPr/>
        </p:nvCxnSpPr>
        <p:spPr>
          <a:xfrm>
            <a:off x="3729038" y="908050"/>
            <a:ext cx="0" cy="28733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直線單箭頭接點 81"/>
          <p:cNvCxnSpPr>
            <a:stCxn id="0" idx="2"/>
            <a:endCxn id="0" idx="0"/>
          </p:cNvCxnSpPr>
          <p:nvPr/>
        </p:nvCxnSpPr>
        <p:spPr>
          <a:xfrm>
            <a:off x="3729038" y="1649413"/>
            <a:ext cx="0" cy="28733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5" name="直線單箭頭接點 84"/>
          <p:cNvCxnSpPr>
            <a:stCxn id="0" idx="2"/>
            <a:endCxn id="0" idx="0"/>
          </p:cNvCxnSpPr>
          <p:nvPr/>
        </p:nvCxnSpPr>
        <p:spPr>
          <a:xfrm>
            <a:off x="3729038" y="2390775"/>
            <a:ext cx="0" cy="2794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7" name="直線單箭頭接點 86"/>
          <p:cNvCxnSpPr>
            <a:stCxn id="0" idx="2"/>
            <a:endCxn id="0" idx="0"/>
          </p:cNvCxnSpPr>
          <p:nvPr/>
        </p:nvCxnSpPr>
        <p:spPr>
          <a:xfrm>
            <a:off x="3729038" y="3124200"/>
            <a:ext cx="0" cy="30321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8" name="文字方塊 87"/>
          <p:cNvSpPr txBox="1"/>
          <p:nvPr/>
        </p:nvSpPr>
        <p:spPr>
          <a:xfrm>
            <a:off x="3317885" y="5783225"/>
            <a:ext cx="1167117" cy="45318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0" tIns="72000" rIns="0" bIns="72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latin typeface="+mn-lt"/>
                <a:ea typeface="+mn-ea"/>
              </a:rPr>
              <a:t>高能物理</a:t>
            </a:r>
            <a:endParaRPr kumimoji="0" lang="en-US" altLang="zh-TW" sz="2000" b="1" dirty="0">
              <a:latin typeface="+mn-lt"/>
              <a:ea typeface="+mn-ea"/>
            </a:endParaRPr>
          </a:p>
        </p:txBody>
      </p:sp>
      <p:sp>
        <p:nvSpPr>
          <p:cNvPr id="89" name="文字方塊 88"/>
          <p:cNvSpPr txBox="1"/>
          <p:nvPr/>
        </p:nvSpPr>
        <p:spPr>
          <a:xfrm>
            <a:off x="6213195" y="5784129"/>
            <a:ext cx="1167117" cy="45318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0" tIns="72000" rIns="0" bIns="72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latin typeface="+mn-lt"/>
                <a:ea typeface="+mn-ea"/>
              </a:rPr>
              <a:t>固態物理</a:t>
            </a:r>
            <a:endParaRPr kumimoji="0" lang="en-US" altLang="zh-TW" sz="2000" b="1" dirty="0">
              <a:latin typeface="+mn-lt"/>
              <a:ea typeface="+mn-ea"/>
            </a:endParaRPr>
          </a:p>
        </p:txBody>
      </p:sp>
      <p:cxnSp>
        <p:nvCxnSpPr>
          <p:cNvPr id="91" name="肘形接點 90"/>
          <p:cNvCxnSpPr>
            <a:stCxn id="0" idx="2"/>
            <a:endCxn id="0" idx="0"/>
          </p:cNvCxnSpPr>
          <p:nvPr/>
        </p:nvCxnSpPr>
        <p:spPr>
          <a:xfrm rot="5400000">
            <a:off x="4059238" y="5357812"/>
            <a:ext cx="268288" cy="582613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肘形接點 92"/>
          <p:cNvCxnSpPr>
            <a:stCxn id="0" idx="2"/>
            <a:endCxn id="0" idx="0"/>
          </p:cNvCxnSpPr>
          <p:nvPr/>
        </p:nvCxnSpPr>
        <p:spPr>
          <a:xfrm rot="16200000" flipH="1">
            <a:off x="6302375" y="5291138"/>
            <a:ext cx="268287" cy="71913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文字方塊 94"/>
          <p:cNvSpPr txBox="1"/>
          <p:nvPr/>
        </p:nvSpPr>
        <p:spPr>
          <a:xfrm>
            <a:off x="4788024" y="1988840"/>
            <a:ext cx="1440160" cy="45318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0" tIns="72000" rIns="0" bIns="72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 smtClean="0">
                <a:latin typeface="+mn-lt"/>
                <a:ea typeface="+mn-ea"/>
              </a:rPr>
              <a:t>熱</a:t>
            </a:r>
            <a:r>
              <a:rPr kumimoji="0" lang="zh-TW" altLang="en-US" sz="2000" b="1" dirty="0" smtClean="0"/>
              <a:t>力學應用</a:t>
            </a:r>
            <a:endParaRPr kumimoji="0" lang="en-US" altLang="zh-TW" sz="2000" b="1" dirty="0">
              <a:latin typeface="+mn-lt"/>
              <a:ea typeface="+mn-ea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4791435" y="2592144"/>
            <a:ext cx="1134125" cy="45318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0" tIns="72000" rIns="0" bIns="72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latin typeface="+mn-lt"/>
                <a:ea typeface="+mn-ea"/>
              </a:rPr>
              <a:t>低溫物理</a:t>
            </a:r>
            <a:endParaRPr kumimoji="0" lang="en-US" altLang="zh-TW" sz="2000" b="1" dirty="0">
              <a:latin typeface="+mn-lt"/>
              <a:ea typeface="+mn-ea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91435" y="3177879"/>
            <a:ext cx="1134125" cy="45318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0" tIns="72000" rIns="0" bIns="72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latin typeface="+mn-lt"/>
                <a:ea typeface="+mn-ea"/>
              </a:rPr>
              <a:t>統計物理</a:t>
            </a:r>
            <a:endParaRPr kumimoji="0" lang="en-US" altLang="zh-TW" sz="2000" b="1" dirty="0">
              <a:latin typeface="+mn-lt"/>
              <a:ea typeface="+mn-ea"/>
            </a:endParaRPr>
          </a:p>
        </p:txBody>
      </p:sp>
      <p:cxnSp>
        <p:nvCxnSpPr>
          <p:cNvPr id="99" name="直線單箭頭接點 98"/>
          <p:cNvCxnSpPr/>
          <p:nvPr/>
        </p:nvCxnSpPr>
        <p:spPr>
          <a:xfrm flipV="1">
            <a:off x="4139952" y="2276872"/>
            <a:ext cx="591691" cy="39330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4" name="直線單箭頭接點 103"/>
          <p:cNvCxnSpPr>
            <a:stCxn id="0" idx="1"/>
          </p:cNvCxnSpPr>
          <p:nvPr/>
        </p:nvCxnSpPr>
        <p:spPr>
          <a:xfrm flipH="1">
            <a:off x="4124325" y="2819400"/>
            <a:ext cx="666750" cy="777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6" name="直線單箭頭接點 105"/>
          <p:cNvCxnSpPr>
            <a:stCxn id="0" idx="1"/>
          </p:cNvCxnSpPr>
          <p:nvPr/>
        </p:nvCxnSpPr>
        <p:spPr>
          <a:xfrm flipH="1" flipV="1">
            <a:off x="4124325" y="3044825"/>
            <a:ext cx="666750" cy="3603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2" name="直線單箭頭接點 111"/>
          <p:cNvCxnSpPr/>
          <p:nvPr/>
        </p:nvCxnSpPr>
        <p:spPr>
          <a:xfrm>
            <a:off x="5565775" y="3652838"/>
            <a:ext cx="0" cy="6889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5" name="肘形接點 114"/>
          <p:cNvCxnSpPr/>
          <p:nvPr/>
        </p:nvCxnSpPr>
        <p:spPr>
          <a:xfrm rot="16200000" flipH="1">
            <a:off x="5379244" y="4023519"/>
            <a:ext cx="2244725" cy="1008063"/>
          </a:xfrm>
          <a:prstGeom prst="bentConnector3">
            <a:avLst>
              <a:gd name="adj1" fmla="val -9"/>
            </a:avLst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1" name="肘形接點 120"/>
          <p:cNvCxnSpPr/>
          <p:nvPr/>
        </p:nvCxnSpPr>
        <p:spPr>
          <a:xfrm rot="16200000" flipH="1">
            <a:off x="5233987" y="3662363"/>
            <a:ext cx="2830513" cy="1144588"/>
          </a:xfrm>
          <a:prstGeom prst="bentConnector3">
            <a:avLst>
              <a:gd name="adj1" fmla="val 104"/>
            </a:avLst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4" name="肘形接點 133"/>
          <p:cNvCxnSpPr/>
          <p:nvPr/>
        </p:nvCxnSpPr>
        <p:spPr>
          <a:xfrm rot="16200000" flipH="1">
            <a:off x="2951956" y="5657057"/>
            <a:ext cx="365125" cy="252412"/>
          </a:xfrm>
          <a:prstGeom prst="bentConnector3">
            <a:avLst>
              <a:gd name="adj1" fmla="val 99483"/>
            </a:avLst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4" name="肘形接點 143"/>
          <p:cNvCxnSpPr/>
          <p:nvPr/>
        </p:nvCxnSpPr>
        <p:spPr>
          <a:xfrm rot="5400000" flipH="1" flipV="1">
            <a:off x="950119" y="2801144"/>
            <a:ext cx="2765425" cy="1468437"/>
          </a:xfrm>
          <a:prstGeom prst="bentConnector3">
            <a:avLst>
              <a:gd name="adj1" fmla="val 100092"/>
            </a:avLst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4" name="文字方塊 163"/>
          <p:cNvSpPr txBox="1"/>
          <p:nvPr/>
        </p:nvSpPr>
        <p:spPr>
          <a:xfrm>
            <a:off x="2238846" y="629942"/>
            <a:ext cx="648072" cy="45318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0" tIns="72000" rIns="0" bIns="72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latin typeface="+mn-lt"/>
                <a:ea typeface="+mn-ea"/>
              </a:rPr>
              <a:t>天文</a:t>
            </a:r>
            <a:endParaRPr kumimoji="0" lang="en-US" altLang="zh-TW" sz="2000" b="1" dirty="0">
              <a:latin typeface="+mn-lt"/>
              <a:ea typeface="+mn-ea"/>
            </a:endParaRPr>
          </a:p>
        </p:txBody>
      </p:sp>
      <p:sp>
        <p:nvSpPr>
          <p:cNvPr id="165" name="文字方塊 164"/>
          <p:cNvSpPr txBox="1"/>
          <p:nvPr/>
        </p:nvSpPr>
        <p:spPr>
          <a:xfrm>
            <a:off x="1010647" y="629941"/>
            <a:ext cx="900041" cy="45318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0" tIns="72000" rIns="0" bIns="72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latin typeface="+mn-lt"/>
                <a:ea typeface="+mn-ea"/>
              </a:rPr>
              <a:t>宇宙學</a:t>
            </a:r>
            <a:endParaRPr kumimoji="0" lang="en-US" altLang="zh-TW" sz="2000" b="1" dirty="0">
              <a:latin typeface="+mn-lt"/>
              <a:ea typeface="+mn-ea"/>
            </a:endParaRPr>
          </a:p>
        </p:txBody>
      </p:sp>
      <p:cxnSp>
        <p:nvCxnSpPr>
          <p:cNvPr id="194" name="直線單箭頭接點 193"/>
          <p:cNvCxnSpPr/>
          <p:nvPr/>
        </p:nvCxnSpPr>
        <p:spPr>
          <a:xfrm flipV="1">
            <a:off x="2887663" y="681038"/>
            <a:ext cx="506412" cy="17621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7" name="直線單箭頭接點 196"/>
          <p:cNvCxnSpPr>
            <a:endCxn id="0" idx="1"/>
          </p:cNvCxnSpPr>
          <p:nvPr/>
        </p:nvCxnSpPr>
        <p:spPr>
          <a:xfrm>
            <a:off x="2887663" y="958850"/>
            <a:ext cx="517525" cy="46355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9" name="直線單箭頭接點 198"/>
          <p:cNvCxnSpPr>
            <a:stCxn id="0" idx="1"/>
            <a:endCxn id="0" idx="3"/>
          </p:cNvCxnSpPr>
          <p:nvPr/>
        </p:nvCxnSpPr>
        <p:spPr>
          <a:xfrm flipH="1" flipV="1">
            <a:off x="1911350" y="857250"/>
            <a:ext cx="32702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8" name="直線單箭頭接點 217"/>
          <p:cNvCxnSpPr/>
          <p:nvPr/>
        </p:nvCxnSpPr>
        <p:spPr>
          <a:xfrm flipV="1">
            <a:off x="1835696" y="6092825"/>
            <a:ext cx="1425029" cy="4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0" name="直線單箭頭接點 219"/>
          <p:cNvCxnSpPr/>
          <p:nvPr/>
        </p:nvCxnSpPr>
        <p:spPr>
          <a:xfrm flipV="1">
            <a:off x="1835696" y="5589240"/>
            <a:ext cx="0" cy="4921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2" name="直線單箭頭接點 221"/>
          <p:cNvCxnSpPr/>
          <p:nvPr/>
        </p:nvCxnSpPr>
        <p:spPr>
          <a:xfrm flipV="1">
            <a:off x="2771775" y="5600700"/>
            <a:ext cx="0" cy="3651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4" name="直線接點 223"/>
          <p:cNvCxnSpPr/>
          <p:nvPr/>
        </p:nvCxnSpPr>
        <p:spPr>
          <a:xfrm flipH="1">
            <a:off x="1258888" y="5965825"/>
            <a:ext cx="1512887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9" name="直線單箭頭接點 238"/>
          <p:cNvCxnSpPr/>
          <p:nvPr/>
        </p:nvCxnSpPr>
        <p:spPr>
          <a:xfrm flipV="1">
            <a:off x="1258888" y="1082675"/>
            <a:ext cx="0" cy="4883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2" name="直線單箭頭接點 241"/>
          <p:cNvCxnSpPr/>
          <p:nvPr/>
        </p:nvCxnSpPr>
        <p:spPr>
          <a:xfrm>
            <a:off x="1460500" y="1557338"/>
            <a:ext cx="0" cy="33766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5" name="直線單箭頭接點 244"/>
          <p:cNvCxnSpPr/>
          <p:nvPr/>
        </p:nvCxnSpPr>
        <p:spPr>
          <a:xfrm>
            <a:off x="1460500" y="1557338"/>
            <a:ext cx="185737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9" name="文字方塊 258"/>
          <p:cNvSpPr txBox="1"/>
          <p:nvPr/>
        </p:nvSpPr>
        <p:spPr>
          <a:xfrm>
            <a:off x="4975084" y="5773135"/>
            <a:ext cx="169277" cy="587537"/>
          </a:xfrm>
          <a:prstGeom prst="rect">
            <a:avLst/>
          </a:prstGeom>
          <a:noFill/>
          <a:ln w="12700"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eaVert" lIns="0" tIns="72000" rIns="0" bIns="72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100" b="1" dirty="0">
                <a:latin typeface="+mn-lt"/>
                <a:ea typeface="+mn-ea"/>
              </a:rPr>
              <a:t>‧‧‧</a:t>
            </a:r>
            <a:endParaRPr kumimoji="0" lang="en-US" altLang="zh-TW" sz="2000" b="1" dirty="0">
              <a:latin typeface="+mn-lt"/>
              <a:ea typeface="+mn-ea"/>
            </a:endParaRPr>
          </a:p>
        </p:txBody>
      </p:sp>
      <p:sp>
        <p:nvSpPr>
          <p:cNvPr id="261" name="文字方塊 260"/>
          <p:cNvSpPr txBox="1"/>
          <p:nvPr/>
        </p:nvSpPr>
        <p:spPr>
          <a:xfrm>
            <a:off x="5358497" y="5783224"/>
            <a:ext cx="169277" cy="587537"/>
          </a:xfrm>
          <a:prstGeom prst="rect">
            <a:avLst/>
          </a:prstGeom>
          <a:noFill/>
          <a:ln w="12700"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eaVert" lIns="0" tIns="72000" rIns="0" bIns="72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100" b="1" dirty="0">
                <a:latin typeface="+mn-lt"/>
                <a:ea typeface="+mn-ea"/>
              </a:rPr>
              <a:t>‧‧‧</a:t>
            </a:r>
            <a:endParaRPr kumimoji="0" lang="en-US" altLang="zh-TW" sz="2000" b="1" dirty="0">
              <a:latin typeface="+mn-lt"/>
              <a:ea typeface="+mn-ea"/>
            </a:endParaRPr>
          </a:p>
        </p:txBody>
      </p:sp>
      <p:cxnSp>
        <p:nvCxnSpPr>
          <p:cNvPr id="264" name="肘形接點 263"/>
          <p:cNvCxnSpPr>
            <a:stCxn id="0" idx="2"/>
            <a:endCxn id="0" idx="0"/>
          </p:cNvCxnSpPr>
          <p:nvPr/>
        </p:nvCxnSpPr>
        <p:spPr>
          <a:xfrm rot="16200000" flipH="1">
            <a:off x="4642644" y="5357019"/>
            <a:ext cx="258763" cy="574675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肘形接點 267"/>
          <p:cNvCxnSpPr>
            <a:stCxn id="0" idx="0"/>
            <a:endCxn id="0" idx="2"/>
          </p:cNvCxnSpPr>
          <p:nvPr/>
        </p:nvCxnSpPr>
        <p:spPr>
          <a:xfrm rot="5400000" flipH="1" flipV="1">
            <a:off x="5626894" y="5333207"/>
            <a:ext cx="266700" cy="63341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24"/>
          <p:cNvSpPr>
            <a:spLocks noChangeArrowheads="1"/>
          </p:cNvSpPr>
          <p:nvPr/>
        </p:nvSpPr>
        <p:spPr bwMode="auto">
          <a:xfrm>
            <a:off x="4788024" y="332656"/>
            <a:ext cx="24482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物理</a:t>
            </a:r>
            <a:r>
              <a:rPr lang="en-US" altLang="zh-TW" sz="2800" b="1" dirty="0" smtClean="0">
                <a:solidFill>
                  <a:srgbClr val="FF0000"/>
                </a:solidFill>
                <a:latin typeface="+mj-ea"/>
                <a:ea typeface="+mj-ea"/>
              </a:rPr>
              <a:t>「</a:t>
            </a:r>
            <a:r>
              <a:rPr lang="zh-TW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很</a:t>
            </a:r>
            <a:r>
              <a:rPr kumimoji="0" lang="zh-TW" altLang="en-US" sz="2800" b="1" dirty="0" smtClean="0">
                <a:solidFill>
                  <a:srgbClr val="FF0000"/>
                </a:solidFill>
              </a:rPr>
              <a:t>廣</a:t>
            </a:r>
            <a:r>
              <a:rPr lang="zh-TW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」</a:t>
            </a:r>
            <a:endParaRPr lang="en-US" altLang="zh-TW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3235178" y="122524"/>
            <a:ext cx="3241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+mn-ea"/>
                <a:ea typeface="+mn-ea"/>
              </a:rPr>
              <a:t>物理是天才的專利</a:t>
            </a:r>
            <a:r>
              <a:rPr lang="en-US" altLang="zh-TW" sz="2400" b="1" dirty="0" smtClean="0">
                <a:solidFill>
                  <a:srgbClr val="FF0000"/>
                </a:solidFill>
                <a:latin typeface="+mn-ea"/>
                <a:ea typeface="+mn-ea"/>
              </a:rPr>
              <a:t>?</a:t>
            </a:r>
            <a:endParaRPr lang="en-US" altLang="zh-TW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pic>
        <p:nvPicPr>
          <p:cNvPr id="3084" name="Picture 12" descr="「Feynman」的圖片搜尋結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665410"/>
            <a:ext cx="1872208" cy="2581676"/>
          </a:xfrm>
          <a:prstGeom prst="rect">
            <a:avLst/>
          </a:prstGeom>
          <a:noFill/>
        </p:spPr>
      </p:pic>
      <p:sp>
        <p:nvSpPr>
          <p:cNvPr id="11" name="矩形 10"/>
          <p:cNvSpPr/>
          <p:nvPr/>
        </p:nvSpPr>
        <p:spPr>
          <a:xfrm>
            <a:off x="3419872" y="3356992"/>
            <a:ext cx="262123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/>
              <a:t>費曼</a:t>
            </a:r>
            <a:r>
              <a:rPr lang="en-US" altLang="zh-TW" dirty="0" smtClean="0"/>
              <a:t>(Richard Feynman)</a:t>
            </a:r>
          </a:p>
          <a:p>
            <a:r>
              <a:rPr lang="en-US" altLang="zh-TW" dirty="0" smtClean="0"/>
              <a:t>1918-1988 (</a:t>
            </a:r>
            <a:r>
              <a:rPr lang="zh-TW" altLang="en-US" dirty="0"/>
              <a:t>美</a:t>
            </a:r>
            <a:r>
              <a:rPr lang="en-US" altLang="zh-TW" dirty="0" smtClean="0"/>
              <a:t>)</a:t>
            </a:r>
          </a:p>
          <a:p>
            <a:r>
              <a:rPr lang="en-US" altLang="zh-TW" dirty="0" smtClean="0"/>
              <a:t>Nobel prize (1965)</a:t>
            </a:r>
            <a:endParaRPr lang="zh-TW" altLang="en-US" dirty="0"/>
          </a:p>
        </p:txBody>
      </p:sp>
      <p:pic>
        <p:nvPicPr>
          <p:cNvPr id="3086" name="Picture 14" descr="Feynmann Diagram Gluon Radiation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4458922"/>
            <a:ext cx="2088232" cy="1336074"/>
          </a:xfrm>
          <a:prstGeom prst="rect">
            <a:avLst/>
          </a:prstGeom>
          <a:noFill/>
        </p:spPr>
      </p:pic>
      <p:sp>
        <p:nvSpPr>
          <p:cNvPr id="13" name="矩形 12"/>
          <p:cNvSpPr/>
          <p:nvPr/>
        </p:nvSpPr>
        <p:spPr>
          <a:xfrm>
            <a:off x="3635896" y="6021288"/>
            <a:ext cx="2044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Feynman diagram</a:t>
            </a:r>
            <a:endParaRPr lang="zh-TW" altLang="en-US" dirty="0"/>
          </a:p>
        </p:txBody>
      </p:sp>
      <p:pic>
        <p:nvPicPr>
          <p:cNvPr id="3088" name="Picture 16" descr="https://upload.wikimedia.org/wikipedia/commons/e/eb/Stephen_Hawking.StarChil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692696"/>
            <a:ext cx="1755069" cy="2520280"/>
          </a:xfrm>
          <a:prstGeom prst="rect">
            <a:avLst/>
          </a:prstGeom>
          <a:noFill/>
        </p:spPr>
      </p:pic>
      <p:sp>
        <p:nvSpPr>
          <p:cNvPr id="15" name="矩形 14"/>
          <p:cNvSpPr/>
          <p:nvPr/>
        </p:nvSpPr>
        <p:spPr>
          <a:xfrm>
            <a:off x="6228184" y="3284984"/>
            <a:ext cx="260840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/>
              <a:t>霍金</a:t>
            </a:r>
            <a:r>
              <a:rPr lang="en-US" altLang="zh-TW" dirty="0" smtClean="0"/>
              <a:t>(Stephen Hawking)</a:t>
            </a:r>
          </a:p>
          <a:p>
            <a:r>
              <a:rPr lang="en-US" altLang="zh-TW" dirty="0" smtClean="0"/>
              <a:t>1942- (</a:t>
            </a:r>
            <a:r>
              <a:rPr lang="zh-TW" altLang="en-US" dirty="0" smtClean="0"/>
              <a:t>英</a:t>
            </a:r>
            <a:r>
              <a:rPr lang="en-US" altLang="zh-TW" dirty="0" smtClean="0"/>
              <a:t>)</a:t>
            </a:r>
          </a:p>
          <a:p>
            <a:r>
              <a:rPr lang="zh-TW" altLang="en-US" dirty="0"/>
              <a:t>科普利</a:t>
            </a:r>
            <a:r>
              <a:rPr lang="zh-TW" altLang="en-US" dirty="0" smtClean="0"/>
              <a:t>獎</a:t>
            </a:r>
            <a:r>
              <a:rPr lang="zh-TW" altLang="en-US" dirty="0" smtClean="0">
                <a:solidFill>
                  <a:srgbClr val="339933"/>
                </a:solidFill>
              </a:rPr>
              <a:t> </a:t>
            </a:r>
            <a:r>
              <a:rPr lang="en-US" altLang="zh-TW" dirty="0" smtClean="0"/>
              <a:t>(2006)</a:t>
            </a:r>
            <a:endParaRPr lang="zh-TW" altLang="en-US" dirty="0"/>
          </a:p>
        </p:txBody>
      </p:sp>
      <p:sp>
        <p:nvSpPr>
          <p:cNvPr id="3092" name="AutoShape 20" descr="G_{\mu \nu }\equiv R_{\mu \nu }-{\textstyle 1 \over 2}R\,g_{\mu \nu }={8\pi G \over c^{4}}T_{\mu \nu }\,"/>
          <p:cNvSpPr>
            <a:spLocks noChangeAspect="1" noChangeArrowheads="1"/>
          </p:cNvSpPr>
          <p:nvPr/>
        </p:nvSpPr>
        <p:spPr bwMode="auto">
          <a:xfrm>
            <a:off x="112713" y="17621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3094" name="Picture 22" descr="「Einstein's field equations」的圖片搜尋結果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5949280"/>
            <a:ext cx="2448272" cy="467451"/>
          </a:xfrm>
          <a:prstGeom prst="rect">
            <a:avLst/>
          </a:prstGeom>
          <a:noFill/>
        </p:spPr>
      </p:pic>
      <p:sp>
        <p:nvSpPr>
          <p:cNvPr id="20" name="矩形 19"/>
          <p:cNvSpPr/>
          <p:nvPr/>
        </p:nvSpPr>
        <p:spPr>
          <a:xfrm>
            <a:off x="323528" y="3068960"/>
            <a:ext cx="281359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/>
              <a:t>愛因斯坦</a:t>
            </a:r>
            <a:r>
              <a:rPr lang="en-US" altLang="zh-TW" dirty="0" smtClean="0"/>
              <a:t>(Albert </a:t>
            </a:r>
            <a:r>
              <a:rPr lang="de-DE" altLang="zh-TW" dirty="0" smtClean="0"/>
              <a:t>Einstein)</a:t>
            </a:r>
          </a:p>
          <a:p>
            <a:r>
              <a:rPr lang="en-US" altLang="zh-TW" dirty="0" smtClean="0"/>
              <a:t>1879-1955 (</a:t>
            </a:r>
            <a:r>
              <a:rPr lang="zh-TW" altLang="zh-TW" dirty="0" smtClean="0"/>
              <a:t>德</a:t>
            </a:r>
            <a:r>
              <a:rPr lang="en-US" altLang="zh-TW" dirty="0" smtClean="0"/>
              <a:t>)</a:t>
            </a:r>
          </a:p>
          <a:p>
            <a:r>
              <a:rPr lang="en-US" altLang="zh-TW" dirty="0" smtClean="0"/>
              <a:t>Nobel prize (1921)</a:t>
            </a:r>
            <a:endParaRPr lang="zh-TW" altLang="en-US" dirty="0"/>
          </a:p>
        </p:txBody>
      </p:sp>
      <p:pic>
        <p:nvPicPr>
          <p:cNvPr id="3096" name="Picture 24" descr="「Einstein field equations」的圖片搜尋結果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4077072"/>
            <a:ext cx="2256374" cy="1690104"/>
          </a:xfrm>
          <a:prstGeom prst="rect">
            <a:avLst/>
          </a:prstGeom>
          <a:noFill/>
        </p:spPr>
      </p:pic>
      <p:pic>
        <p:nvPicPr>
          <p:cNvPr id="3100" name="Picture 28" descr="https://upload.wikimedia.org/wikipedia/commons/thumb/5/5e/BH_LMC.png/450px-BH_LMC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44208" y="4293096"/>
            <a:ext cx="2232248" cy="1785800"/>
          </a:xfrm>
          <a:prstGeom prst="rect">
            <a:avLst/>
          </a:prstGeom>
          <a:noFill/>
        </p:spPr>
      </p:pic>
      <p:sp>
        <p:nvSpPr>
          <p:cNvPr id="24" name="矩形 23"/>
          <p:cNvSpPr/>
          <p:nvPr/>
        </p:nvSpPr>
        <p:spPr>
          <a:xfrm>
            <a:off x="6588224" y="6165304"/>
            <a:ext cx="20826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Hawking radiation </a:t>
            </a:r>
            <a:endParaRPr lang="zh-TW" altLang="en-US" dirty="0"/>
          </a:p>
        </p:txBody>
      </p:sp>
      <p:pic>
        <p:nvPicPr>
          <p:cNvPr id="10242" name="Picture 2" descr="「愛因斯坦」的圖片搜尋結果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3568" y="725227"/>
            <a:ext cx="1745703" cy="22717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20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2627784" y="116632"/>
            <a:ext cx="43204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+mn-ea"/>
                <a:ea typeface="+mn-ea"/>
              </a:rPr>
              <a:t>他們也是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諾貝爾物理獎得主</a:t>
            </a:r>
            <a:r>
              <a:rPr lang="en-US" altLang="zh-TW" sz="2400" b="1" dirty="0" smtClean="0">
                <a:solidFill>
                  <a:srgbClr val="FF0000"/>
                </a:solidFill>
                <a:latin typeface="+mn-ea"/>
                <a:ea typeface="+mn-ea"/>
              </a:rPr>
              <a:t>!</a:t>
            </a:r>
            <a:endParaRPr lang="en-US" altLang="zh-TW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19872" y="3212976"/>
            <a:ext cx="20826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Muller &amp; Bednorz</a:t>
            </a:r>
          </a:p>
          <a:p>
            <a:r>
              <a:rPr lang="en-US" altLang="zh-TW" dirty="0" smtClean="0"/>
              <a:t>Nobel prize (1987)</a:t>
            </a:r>
            <a:endParaRPr lang="zh-TW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6012160" y="2996952"/>
            <a:ext cx="296747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zh-TW" dirty="0" smtClean="0"/>
              <a:t>Isamu Akasaki</a:t>
            </a:r>
            <a:r>
              <a:rPr lang="en-US" altLang="zh-TW" dirty="0" smtClean="0"/>
              <a:t> (</a:t>
            </a:r>
            <a:r>
              <a:rPr lang="ja-JP" altLang="en-US" b="0" dirty="0" smtClean="0"/>
              <a:t>赤崎 勇</a:t>
            </a:r>
            <a:r>
              <a:rPr lang="en-US" altLang="zh-TW" dirty="0" smtClean="0"/>
              <a:t>)</a:t>
            </a:r>
          </a:p>
          <a:p>
            <a:r>
              <a:rPr lang="pl-PL" altLang="zh-TW" dirty="0" smtClean="0"/>
              <a:t>Hiroshi Amano</a:t>
            </a:r>
            <a:r>
              <a:rPr lang="en-US" altLang="zh-TW" dirty="0" smtClean="0"/>
              <a:t> (</a:t>
            </a:r>
            <a:r>
              <a:rPr lang="zh-TW" altLang="en-US" dirty="0" smtClean="0"/>
              <a:t>天野 浩</a:t>
            </a:r>
            <a:r>
              <a:rPr lang="en-US" altLang="zh-TW" dirty="0" smtClean="0"/>
              <a:t>)</a:t>
            </a:r>
            <a:r>
              <a:rPr lang="pl-PL" altLang="zh-TW" dirty="0" smtClean="0"/>
              <a:t> </a:t>
            </a:r>
            <a:endParaRPr lang="en-US" altLang="zh-TW" dirty="0" smtClean="0"/>
          </a:p>
          <a:p>
            <a:r>
              <a:rPr lang="pl-PL" altLang="zh-TW" dirty="0" smtClean="0"/>
              <a:t>Shuji Nakamura </a:t>
            </a:r>
            <a:r>
              <a:rPr lang="en-US" altLang="zh-TW" dirty="0" smtClean="0"/>
              <a:t>(</a:t>
            </a:r>
            <a:r>
              <a:rPr lang="zh-TW" altLang="en-US" dirty="0" smtClean="0"/>
              <a:t>中村修二</a:t>
            </a:r>
            <a:r>
              <a:rPr lang="en-US" altLang="zh-TW" dirty="0" smtClean="0"/>
              <a:t>)</a:t>
            </a:r>
          </a:p>
          <a:p>
            <a:r>
              <a:rPr lang="en-US" altLang="zh-TW" dirty="0" smtClean="0"/>
              <a:t>Nobel prize (2014)</a:t>
            </a:r>
            <a:endParaRPr lang="zh-TW" altLang="en-US" dirty="0"/>
          </a:p>
        </p:txBody>
      </p:sp>
      <p:sp>
        <p:nvSpPr>
          <p:cNvPr id="3092" name="AutoShape 20" descr="G_{\mu \nu }\equiv R_{\mu \nu }-{\textstyle 1 \over 2}R\,g_{\mu \nu }={8\pi G \over c^{4}}T_{\mu \nu }\,"/>
          <p:cNvSpPr>
            <a:spLocks noChangeAspect="1" noChangeArrowheads="1"/>
          </p:cNvSpPr>
          <p:nvPr/>
        </p:nvSpPr>
        <p:spPr bwMode="auto">
          <a:xfrm>
            <a:off x="112713" y="17621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6" name="Picture 10" descr="Guglielmo Marco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836712"/>
            <a:ext cx="167542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539552" y="3140968"/>
            <a:ext cx="208262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dirty="0"/>
              <a:t>馬可尼</a:t>
            </a:r>
            <a:r>
              <a:rPr lang="en-US" altLang="zh-TW" dirty="0"/>
              <a:t>(Marconi)</a:t>
            </a:r>
          </a:p>
          <a:p>
            <a:r>
              <a:rPr lang="en-US" altLang="zh-TW" dirty="0"/>
              <a:t>1874-1937</a:t>
            </a:r>
            <a:r>
              <a:rPr lang="zh-TW" altLang="en-US" dirty="0"/>
              <a:t> </a:t>
            </a:r>
            <a:r>
              <a:rPr lang="en-US" altLang="zh-TW" dirty="0"/>
              <a:t>(</a:t>
            </a:r>
            <a:r>
              <a:rPr lang="zh-TW" altLang="en-US" dirty="0"/>
              <a:t>義</a:t>
            </a:r>
            <a:r>
              <a:rPr lang="en-US" altLang="zh-TW" dirty="0" smtClean="0"/>
              <a:t>)</a:t>
            </a:r>
          </a:p>
          <a:p>
            <a:r>
              <a:rPr lang="en-US" altLang="zh-TW" dirty="0" smtClean="0"/>
              <a:t>Nobel prize (1909)</a:t>
            </a:r>
            <a:endParaRPr lang="en-US" altLang="zh-TW" dirty="0"/>
          </a:p>
        </p:txBody>
      </p:sp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3395" y="4603194"/>
            <a:ext cx="252095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矩形 20"/>
          <p:cNvSpPr/>
          <p:nvPr/>
        </p:nvSpPr>
        <p:spPr>
          <a:xfrm>
            <a:off x="539552" y="4149080"/>
            <a:ext cx="20882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/>
              <a:t>無線電技術的發展</a:t>
            </a:r>
            <a:endParaRPr lang="zh-TW" altLang="en-US" dirty="0"/>
          </a:p>
        </p:txBody>
      </p:sp>
      <p:pic>
        <p:nvPicPr>
          <p:cNvPr id="64514" name="Picture 2" descr="「K. Alex Müller」的圖片搜尋結果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764704"/>
            <a:ext cx="1962150" cy="2286001"/>
          </a:xfrm>
          <a:prstGeom prst="rect">
            <a:avLst/>
          </a:prstGeom>
          <a:noFill/>
        </p:spPr>
      </p:pic>
      <p:pic>
        <p:nvPicPr>
          <p:cNvPr id="64516" name="Picture 4" descr="「High-temperature superconductors」的圖片搜尋結果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69061" y="4748856"/>
            <a:ext cx="2184241" cy="1512168"/>
          </a:xfrm>
          <a:prstGeom prst="rect">
            <a:avLst/>
          </a:prstGeom>
          <a:noFill/>
        </p:spPr>
      </p:pic>
      <p:sp>
        <p:nvSpPr>
          <p:cNvPr id="23" name="矩形 22"/>
          <p:cNvSpPr/>
          <p:nvPr/>
        </p:nvSpPr>
        <p:spPr>
          <a:xfrm>
            <a:off x="3491880" y="3933056"/>
            <a:ext cx="2088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發現陶瓷材料中的</a:t>
            </a:r>
            <a:r>
              <a:rPr lang="zh-TW" altLang="en-US" dirty="0" smtClean="0"/>
              <a:t>超導電</a:t>
            </a:r>
            <a:r>
              <a:rPr lang="zh-TW" altLang="en-US" dirty="0"/>
              <a:t>性</a:t>
            </a:r>
          </a:p>
        </p:txBody>
      </p:sp>
      <p:pic>
        <p:nvPicPr>
          <p:cNvPr id="64518" name="Picture 6" descr="「blue light led」的圖片搜尋結果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00" y="4869160"/>
            <a:ext cx="2069233" cy="1550690"/>
          </a:xfrm>
          <a:prstGeom prst="rect">
            <a:avLst/>
          </a:prstGeom>
          <a:noFill/>
        </p:spPr>
      </p:pic>
      <p:pic>
        <p:nvPicPr>
          <p:cNvPr id="64520" name="Picture 8" descr="2014 Nobel Prize winner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836712"/>
            <a:ext cx="2664296" cy="2003551"/>
          </a:xfrm>
          <a:prstGeom prst="rect">
            <a:avLst/>
          </a:prstGeom>
          <a:noFill/>
        </p:spPr>
      </p:pic>
      <p:sp>
        <p:nvSpPr>
          <p:cNvPr id="26" name="矩形 25"/>
          <p:cNvSpPr/>
          <p:nvPr/>
        </p:nvSpPr>
        <p:spPr>
          <a:xfrm>
            <a:off x="6300192" y="4365104"/>
            <a:ext cx="2232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/>
              <a:t>藍光</a:t>
            </a:r>
            <a:r>
              <a:rPr lang="en-US" altLang="zh-TW" dirty="0" smtClean="0"/>
              <a:t>LED</a:t>
            </a:r>
            <a:r>
              <a:rPr lang="zh-TW" altLang="en-US" dirty="0" smtClean="0"/>
              <a:t>技術的發展</a:t>
            </a:r>
            <a:endParaRPr lang="zh-TW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7" grpId="0"/>
      <p:bldP spid="21" grpId="0"/>
      <p:bldP spid="23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10"/>
          <p:cNvSpPr>
            <a:spLocks noChangeArrowheads="1"/>
          </p:cNvSpPr>
          <p:nvPr/>
        </p:nvSpPr>
        <p:spPr bwMode="auto">
          <a:xfrm>
            <a:off x="3131840" y="281732"/>
            <a:ext cx="37444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+mn-ea"/>
              </a:rPr>
              <a:t>學習基礎物理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的困境</a:t>
            </a:r>
            <a:r>
              <a:rPr lang="en-US" altLang="zh-TW" sz="2400" b="1" dirty="0" smtClean="0">
                <a:solidFill>
                  <a:srgbClr val="FF0000"/>
                </a:solidFill>
                <a:latin typeface="+mn-ea"/>
              </a:rPr>
              <a:t>?</a:t>
            </a:r>
            <a:endParaRPr lang="zh-TW" alt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9552" y="980728"/>
            <a:ext cx="8064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rgbClr val="006600"/>
                </a:solidFill>
              </a:rPr>
              <a:t>明確的</a:t>
            </a:r>
            <a:r>
              <a:rPr lang="zh-TW" altLang="en-US" sz="2000" b="1" dirty="0" smtClean="0">
                <a:solidFill>
                  <a:srgbClr val="006600"/>
                </a:solidFill>
                <a:latin typeface="+mn-ea"/>
              </a:rPr>
              <a:t>物理</a:t>
            </a:r>
            <a:r>
              <a:rPr lang="zh-TW" altLang="en-US" sz="2000" b="1" dirty="0" smtClean="0">
                <a:solidFill>
                  <a:srgbClr val="006600"/>
                </a:solidFill>
              </a:rPr>
              <a:t>量定義，清楚的</a:t>
            </a:r>
            <a:r>
              <a:rPr lang="zh-TW" altLang="en-US" sz="2000" b="1" dirty="0" smtClean="0">
                <a:solidFill>
                  <a:srgbClr val="006600"/>
                </a:solidFill>
                <a:latin typeface="+mn-ea"/>
              </a:rPr>
              <a:t>物理</a:t>
            </a:r>
            <a:r>
              <a:rPr lang="zh-TW" altLang="en-US" sz="2000" b="1" dirty="0" smtClean="0">
                <a:solidFill>
                  <a:srgbClr val="006600"/>
                </a:solidFill>
              </a:rPr>
              <a:t>現象描述</a:t>
            </a:r>
            <a:r>
              <a:rPr lang="en-US" altLang="zh-TW" sz="2000" b="1" dirty="0" smtClean="0">
                <a:solidFill>
                  <a:srgbClr val="006600"/>
                </a:solidFill>
              </a:rPr>
              <a:t>(</a:t>
            </a:r>
            <a:r>
              <a:rPr lang="zh-TW" altLang="en-US" sz="2000" b="1" dirty="0" smtClean="0">
                <a:solidFill>
                  <a:srgbClr val="006600"/>
                </a:solidFill>
              </a:rPr>
              <a:t>基本</a:t>
            </a:r>
            <a:r>
              <a:rPr lang="zh-TW" altLang="en-US" sz="2000" b="1" dirty="0" smtClean="0">
                <a:solidFill>
                  <a:srgbClr val="006600"/>
                </a:solidFill>
                <a:latin typeface="+mn-ea"/>
              </a:rPr>
              <a:t>物理</a:t>
            </a:r>
            <a:r>
              <a:rPr lang="zh-TW" altLang="en-US" sz="2000" b="1" dirty="0" smtClean="0">
                <a:solidFill>
                  <a:srgbClr val="006600"/>
                </a:solidFill>
              </a:rPr>
              <a:t>定律</a:t>
            </a:r>
            <a:r>
              <a:rPr lang="en-US" altLang="zh-TW" sz="2000" b="1" dirty="0" smtClean="0">
                <a:solidFill>
                  <a:srgbClr val="006600"/>
                </a:solidFill>
              </a:rPr>
              <a:t>)</a:t>
            </a:r>
            <a:r>
              <a:rPr lang="zh-TW" altLang="en-US" sz="2000" b="1" dirty="0" smtClean="0">
                <a:solidFill>
                  <a:srgbClr val="006600"/>
                </a:solidFill>
              </a:rPr>
              <a:t>。</a:t>
            </a:r>
            <a:endParaRPr lang="en-US" altLang="zh-TW" sz="2000" b="1" dirty="0" smtClean="0">
              <a:solidFill>
                <a:srgbClr val="006600"/>
              </a:solidFill>
            </a:endParaRPr>
          </a:p>
          <a:p>
            <a:r>
              <a:rPr lang="en-US" altLang="zh-TW" sz="2000" b="1" dirty="0" smtClean="0">
                <a:solidFill>
                  <a:srgbClr val="FF0000"/>
                </a:solidFill>
                <a:latin typeface="+mn-ea"/>
                <a:ea typeface="+mn-ea"/>
              </a:rPr>
              <a:t>e.g. </a:t>
            </a:r>
            <a:r>
              <a:rPr lang="zh-TW" altLang="en-US" sz="2000" b="1" dirty="0" smtClean="0">
                <a:solidFill>
                  <a:srgbClr val="FF0000"/>
                </a:solidFill>
                <a:latin typeface="+mn-ea"/>
                <a:ea typeface="+mn-ea"/>
              </a:rPr>
              <a:t>角動量</a:t>
            </a:r>
            <a:r>
              <a:rPr lang="en-US" altLang="zh-TW" sz="2000" b="1" dirty="0" smtClean="0">
                <a:solidFill>
                  <a:srgbClr val="FF0000"/>
                </a:solidFill>
                <a:latin typeface="+mn-ea"/>
                <a:ea typeface="+mn-ea"/>
              </a:rPr>
              <a:t>(angular momentum)? </a:t>
            </a:r>
            <a:r>
              <a:rPr lang="zh-TW" altLang="en-US" sz="2000" b="1" dirty="0" smtClean="0">
                <a:solidFill>
                  <a:srgbClr val="FF0000"/>
                </a:solidFill>
                <a:latin typeface="+mn-ea"/>
                <a:ea typeface="+mn-ea"/>
              </a:rPr>
              <a:t>為何</a:t>
            </a:r>
            <a:r>
              <a:rPr lang="zh-TW" altLang="en-US" sz="2000" b="1" dirty="0" smtClean="0">
                <a:solidFill>
                  <a:srgbClr val="FF0000"/>
                </a:solidFill>
                <a:latin typeface="+mn-ea"/>
              </a:rPr>
              <a:t>角</a:t>
            </a:r>
            <a:r>
              <a:rPr lang="zh-TW" altLang="en-US" sz="2000" b="1" dirty="0" smtClean="0">
                <a:solidFill>
                  <a:srgbClr val="FF0000"/>
                </a:solidFill>
                <a:latin typeface="+mn-ea"/>
                <a:ea typeface="+mn-ea"/>
              </a:rPr>
              <a:t>動量</a:t>
            </a:r>
            <a:r>
              <a:rPr lang="zh-TW" altLang="zh-TW" sz="2000" b="1" dirty="0" smtClean="0">
                <a:solidFill>
                  <a:srgbClr val="FF0000"/>
                </a:solidFill>
                <a:latin typeface="+mn-ea"/>
                <a:ea typeface="+mn-ea"/>
              </a:rPr>
              <a:t>守</a:t>
            </a:r>
            <a:r>
              <a:rPr lang="zh-TW" altLang="en-US" sz="2000" b="1" dirty="0" smtClean="0">
                <a:solidFill>
                  <a:srgbClr val="FF0000"/>
                </a:solidFill>
                <a:latin typeface="+mn-ea"/>
                <a:ea typeface="+mn-ea"/>
              </a:rPr>
              <a:t>恆</a:t>
            </a:r>
            <a:r>
              <a:rPr lang="en-US" altLang="zh-TW" sz="2000" b="1" dirty="0" smtClean="0">
                <a:solidFill>
                  <a:srgbClr val="FF0000"/>
                </a:solidFill>
                <a:latin typeface="+mn-ea"/>
                <a:ea typeface="+mn-ea"/>
              </a:rPr>
              <a:t>?</a:t>
            </a:r>
            <a:endParaRPr lang="en-US" altLang="zh-TW" sz="20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pic>
        <p:nvPicPr>
          <p:cNvPr id="68612" name="Picture 4" descr="「力矩(torque」的圖片搜尋結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4293096"/>
            <a:ext cx="2160240" cy="1906094"/>
          </a:xfrm>
          <a:prstGeom prst="rect">
            <a:avLst/>
          </a:prstGeom>
          <a:noFill/>
        </p:spPr>
      </p:pic>
      <p:pic>
        <p:nvPicPr>
          <p:cNvPr id="8194" name="Picture 2" descr="「kepler planet law」的圖片搜尋結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5" y="2132857"/>
            <a:ext cx="4608511" cy="1733184"/>
          </a:xfrm>
          <a:prstGeom prst="rect">
            <a:avLst/>
          </a:prstGeom>
          <a:noFill/>
        </p:spPr>
      </p:pic>
      <p:sp>
        <p:nvSpPr>
          <p:cNvPr id="6" name="矩形 5"/>
          <p:cNvSpPr/>
          <p:nvPr/>
        </p:nvSpPr>
        <p:spPr>
          <a:xfrm>
            <a:off x="683568" y="4437112"/>
            <a:ext cx="37444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rgbClr val="006600"/>
                </a:solidFill>
                <a:latin typeface="+mn-ea"/>
              </a:rPr>
              <a:t>數學方程式</a:t>
            </a:r>
            <a:r>
              <a:rPr lang="zh-TW" altLang="en-US" sz="2000" b="1" dirty="0" smtClean="0">
                <a:solidFill>
                  <a:srgbClr val="006600"/>
                </a:solidFill>
              </a:rPr>
              <a:t>的本質</a:t>
            </a:r>
            <a:r>
              <a:rPr lang="zh-TW" altLang="en-US" sz="2000" b="1" dirty="0" smtClean="0">
                <a:solidFill>
                  <a:srgbClr val="006600"/>
                </a:solidFill>
                <a:latin typeface="+mn-ea"/>
              </a:rPr>
              <a:t>物理</a:t>
            </a:r>
            <a:r>
              <a:rPr lang="zh-TW" altLang="en-US" sz="2000" b="1" dirty="0" smtClean="0">
                <a:solidFill>
                  <a:srgbClr val="006600"/>
                </a:solidFill>
              </a:rPr>
              <a:t>概念。</a:t>
            </a:r>
            <a:endParaRPr lang="en-US" altLang="zh-TW" sz="2000" b="1" dirty="0" smtClean="0">
              <a:solidFill>
                <a:srgbClr val="006600"/>
              </a:solidFill>
            </a:endParaRPr>
          </a:p>
          <a:p>
            <a:r>
              <a:rPr lang="en-US" altLang="zh-TW" sz="2000" b="1" dirty="0">
                <a:solidFill>
                  <a:srgbClr val="FF0000"/>
                </a:solidFill>
                <a:latin typeface="+mn-ea"/>
              </a:rPr>
              <a:t>e.g. </a:t>
            </a:r>
            <a:r>
              <a:rPr lang="zh-TW" altLang="en-US" sz="2000" b="1" dirty="0" smtClean="0">
                <a:solidFill>
                  <a:srgbClr val="FF0000"/>
                </a:solidFill>
                <a:latin typeface="+mn-ea"/>
              </a:rPr>
              <a:t>力矩</a:t>
            </a:r>
            <a:r>
              <a:rPr lang="en-US" altLang="zh-TW" sz="2000" b="1" dirty="0" smtClean="0">
                <a:solidFill>
                  <a:srgbClr val="FF0000"/>
                </a:solidFill>
                <a:latin typeface="+mn-ea"/>
              </a:rPr>
              <a:t>(torque) </a:t>
            </a:r>
            <a:r>
              <a:rPr lang="en-US" altLang="zh-TW" sz="2000" b="1" i="1" dirty="0" smtClean="0">
                <a:solidFill>
                  <a:srgbClr val="FF0000"/>
                </a:solidFill>
                <a:latin typeface="+mn-ea"/>
                <a:sym typeface="Symbol"/>
              </a:rPr>
              <a:t></a:t>
            </a:r>
            <a:r>
              <a:rPr lang="en-US" altLang="zh-TW" sz="2000" b="1" dirty="0" smtClean="0">
                <a:solidFill>
                  <a:srgbClr val="FF0000"/>
                </a:solidFill>
                <a:latin typeface="+mn-ea"/>
                <a:sym typeface="Symbol"/>
              </a:rPr>
              <a:t> =  </a:t>
            </a:r>
            <a:r>
              <a:rPr lang="en-US" altLang="zh-TW" sz="2000" b="1" i="1" dirty="0" smtClean="0">
                <a:solidFill>
                  <a:srgbClr val="FF0000"/>
                </a:solidFill>
                <a:latin typeface="+mn-ea"/>
                <a:sym typeface="Symbol"/>
              </a:rPr>
              <a:t>r </a:t>
            </a:r>
            <a:r>
              <a:rPr lang="en-US" altLang="zh-TW" sz="1400" dirty="0" smtClean="0">
                <a:solidFill>
                  <a:srgbClr val="FF0000"/>
                </a:solidFill>
                <a:latin typeface="+mn-ea"/>
                <a:sym typeface="Symbol"/>
              </a:rPr>
              <a:t>╳</a:t>
            </a:r>
            <a:r>
              <a:rPr lang="en-US" altLang="zh-TW" sz="2000" b="1" dirty="0" smtClean="0">
                <a:solidFill>
                  <a:srgbClr val="FF0000"/>
                </a:solidFill>
                <a:latin typeface="+mn-ea"/>
                <a:sym typeface="Symbol"/>
              </a:rPr>
              <a:t> </a:t>
            </a:r>
            <a:r>
              <a:rPr lang="en-US" altLang="zh-TW" sz="2000" b="1" i="1" dirty="0" smtClean="0">
                <a:solidFill>
                  <a:srgbClr val="FF0000"/>
                </a:solidFill>
                <a:latin typeface="+mn-ea"/>
                <a:sym typeface="Symbol"/>
              </a:rPr>
              <a:t>F</a:t>
            </a:r>
          </a:p>
          <a:p>
            <a:r>
              <a:rPr lang="zh-TW" altLang="en-US" sz="2000" b="1" dirty="0" smtClean="0">
                <a:solidFill>
                  <a:srgbClr val="FF0000"/>
                </a:solidFill>
                <a:latin typeface="+mn-ea"/>
              </a:rPr>
              <a:t>      力矩</a:t>
            </a:r>
            <a:r>
              <a:rPr lang="en-US" altLang="zh-TW" sz="2000" b="1" dirty="0">
                <a:solidFill>
                  <a:srgbClr val="FF0000"/>
                </a:solidFill>
                <a:latin typeface="+mn-ea"/>
              </a:rPr>
              <a:t>(torque) </a:t>
            </a:r>
            <a:r>
              <a:rPr lang="en-US" altLang="zh-TW" sz="2000" b="1" i="1" dirty="0">
                <a:solidFill>
                  <a:srgbClr val="FF0000"/>
                </a:solidFill>
                <a:latin typeface="+mn-ea"/>
                <a:sym typeface="Symbol"/>
              </a:rPr>
              <a:t></a:t>
            </a:r>
            <a:r>
              <a:rPr lang="en-US" altLang="zh-TW" sz="2000" b="1" dirty="0">
                <a:solidFill>
                  <a:srgbClr val="FF0000"/>
                </a:solidFill>
                <a:latin typeface="+mn-ea"/>
                <a:sym typeface="Symbol"/>
              </a:rPr>
              <a:t> =  </a:t>
            </a:r>
            <a:r>
              <a:rPr lang="en-US" altLang="zh-TW" sz="2000" b="1" i="1" dirty="0" smtClean="0">
                <a:solidFill>
                  <a:srgbClr val="FF0000"/>
                </a:solidFill>
                <a:latin typeface="+mn-ea"/>
                <a:sym typeface="Symbol"/>
              </a:rPr>
              <a:t>I</a:t>
            </a:r>
            <a:r>
              <a:rPr lang="el-GR" altLang="zh-TW" sz="2000" b="1" i="1" dirty="0" smtClean="0">
                <a:solidFill>
                  <a:srgbClr val="FF0000"/>
                </a:solidFill>
                <a:latin typeface="+mn-ea"/>
                <a:sym typeface="Symbol"/>
              </a:rPr>
              <a:t>α</a:t>
            </a:r>
            <a:endParaRPr lang="en-US" altLang="zh-TW" sz="2000" b="1" i="1" dirty="0">
              <a:solidFill>
                <a:srgbClr val="FF0000"/>
              </a:solidFill>
              <a:latin typeface="+mn-ea"/>
              <a:sym typeface="Symbo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3275856" y="5877272"/>
            <a:ext cx="2663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</a:rPr>
              <a:t>圖像式原子結構的</a:t>
            </a:r>
            <a:r>
              <a:rPr lang="zh-TW" altLang="en-US" b="1" dirty="0" smtClean="0">
                <a:solidFill>
                  <a:srgbClr val="FF0000"/>
                </a:solidFill>
              </a:rPr>
              <a:t>描述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pic>
        <p:nvPicPr>
          <p:cNvPr id="33796" name="Picture 7" descr="U1000P112DT200601091458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3789040"/>
            <a:ext cx="3024187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Rectangle 9"/>
          <p:cNvSpPr>
            <a:spLocks noChangeArrowheads="1"/>
          </p:cNvSpPr>
          <p:nvPr/>
        </p:nvSpPr>
        <p:spPr bwMode="auto">
          <a:xfrm>
            <a:off x="1331640" y="4005064"/>
            <a:ext cx="920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1" dirty="0">
                <a:solidFill>
                  <a:srgbClr val="6600FF"/>
                </a:solidFill>
              </a:rPr>
              <a:t>1897</a:t>
            </a:r>
            <a:r>
              <a:rPr lang="zh-TW" altLang="en-US" b="1" dirty="0">
                <a:solidFill>
                  <a:srgbClr val="6600FF"/>
                </a:solidFill>
              </a:rPr>
              <a:t>年</a:t>
            </a:r>
          </a:p>
        </p:txBody>
      </p:sp>
      <p:sp>
        <p:nvSpPr>
          <p:cNvPr id="33798" name="Rectangle 10"/>
          <p:cNvSpPr>
            <a:spLocks noChangeArrowheads="1"/>
          </p:cNvSpPr>
          <p:nvPr/>
        </p:nvSpPr>
        <p:spPr bwMode="auto">
          <a:xfrm>
            <a:off x="1331640" y="4725144"/>
            <a:ext cx="920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1" dirty="0">
                <a:solidFill>
                  <a:srgbClr val="6600FF"/>
                </a:solidFill>
              </a:rPr>
              <a:t>1904</a:t>
            </a:r>
            <a:r>
              <a:rPr lang="zh-TW" altLang="en-US" b="1" dirty="0">
                <a:solidFill>
                  <a:srgbClr val="6600FF"/>
                </a:solidFill>
              </a:rPr>
              <a:t>年</a:t>
            </a:r>
          </a:p>
        </p:txBody>
      </p:sp>
      <p:sp>
        <p:nvSpPr>
          <p:cNvPr id="33799" name="Rectangle 11"/>
          <p:cNvSpPr>
            <a:spLocks noChangeArrowheads="1"/>
          </p:cNvSpPr>
          <p:nvPr/>
        </p:nvSpPr>
        <p:spPr bwMode="auto">
          <a:xfrm>
            <a:off x="1979712" y="4365104"/>
            <a:ext cx="641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rgbClr val="6600FF"/>
                </a:solidFill>
              </a:rPr>
              <a:t>電子</a:t>
            </a:r>
          </a:p>
        </p:txBody>
      </p:sp>
      <p:sp>
        <p:nvSpPr>
          <p:cNvPr id="33800" name="Line 12"/>
          <p:cNvSpPr>
            <a:spLocks noChangeShapeType="1"/>
          </p:cNvSpPr>
          <p:nvPr/>
        </p:nvSpPr>
        <p:spPr bwMode="auto">
          <a:xfrm>
            <a:off x="2699792" y="4581128"/>
            <a:ext cx="287338" cy="0"/>
          </a:xfrm>
          <a:prstGeom prst="line">
            <a:avLst/>
          </a:prstGeom>
          <a:noFill/>
          <a:ln w="15875">
            <a:solidFill>
              <a:srgbClr val="66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3801" name="Rectangle 13"/>
          <p:cNvSpPr>
            <a:spLocks noChangeArrowheads="1"/>
          </p:cNvSpPr>
          <p:nvPr/>
        </p:nvSpPr>
        <p:spPr bwMode="auto">
          <a:xfrm>
            <a:off x="7452320" y="4149080"/>
            <a:ext cx="920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b="1" dirty="0">
                <a:solidFill>
                  <a:schemeClr val="accent6">
                    <a:lumMod val="75000"/>
                  </a:schemeClr>
                </a:solidFill>
              </a:rPr>
              <a:t>1911</a:t>
            </a:r>
            <a:r>
              <a:rPr lang="zh-TW" altLang="en-US" b="1" dirty="0">
                <a:solidFill>
                  <a:schemeClr val="accent6">
                    <a:lumMod val="75000"/>
                  </a:schemeClr>
                </a:solidFill>
              </a:rPr>
              <a:t>年</a:t>
            </a:r>
          </a:p>
        </p:txBody>
      </p:sp>
      <p:sp>
        <p:nvSpPr>
          <p:cNvPr id="33802" name="Rectangle 14"/>
          <p:cNvSpPr>
            <a:spLocks noChangeArrowheads="1"/>
          </p:cNvSpPr>
          <p:nvPr/>
        </p:nvSpPr>
        <p:spPr bwMode="auto">
          <a:xfrm>
            <a:off x="7452320" y="4797152"/>
            <a:ext cx="920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1" dirty="0"/>
              <a:t>1913</a:t>
            </a:r>
            <a:r>
              <a:rPr lang="zh-TW" altLang="en-US" b="1" dirty="0"/>
              <a:t>年</a:t>
            </a:r>
          </a:p>
        </p:txBody>
      </p:sp>
      <p:sp>
        <p:nvSpPr>
          <p:cNvPr id="33803" name="Rectangle 15"/>
          <p:cNvSpPr>
            <a:spLocks noChangeArrowheads="1"/>
          </p:cNvSpPr>
          <p:nvPr/>
        </p:nvSpPr>
        <p:spPr bwMode="auto">
          <a:xfrm>
            <a:off x="6515373" y="4148956"/>
            <a:ext cx="86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accent6">
                    <a:lumMod val="75000"/>
                  </a:schemeClr>
                </a:solidFill>
              </a:rPr>
              <a:t>原子核</a:t>
            </a:r>
          </a:p>
        </p:txBody>
      </p:sp>
      <p:sp>
        <p:nvSpPr>
          <p:cNvPr id="33804" name="Rectangle 16"/>
          <p:cNvSpPr>
            <a:spLocks noChangeArrowheads="1"/>
          </p:cNvSpPr>
          <p:nvPr/>
        </p:nvSpPr>
        <p:spPr bwMode="auto">
          <a:xfrm>
            <a:off x="6515373" y="4796656"/>
            <a:ext cx="86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b="1" dirty="0"/>
              <a:t>量子化</a:t>
            </a:r>
          </a:p>
        </p:txBody>
      </p:sp>
      <p:sp>
        <p:nvSpPr>
          <p:cNvPr id="33805" name="Line 17"/>
          <p:cNvSpPr>
            <a:spLocks noChangeShapeType="1"/>
          </p:cNvSpPr>
          <p:nvPr/>
        </p:nvSpPr>
        <p:spPr bwMode="auto">
          <a:xfrm flipH="1" flipV="1">
            <a:off x="6300192" y="4653136"/>
            <a:ext cx="287734" cy="942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2958281" y="195027"/>
            <a:ext cx="36715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rgbClr val="006600"/>
                </a:solidFill>
              </a:rPr>
              <a:t>圖像式思考</a:t>
            </a:r>
            <a:r>
              <a:rPr lang="en-US" altLang="zh-TW" sz="2400" b="1" dirty="0" smtClean="0">
                <a:solidFill>
                  <a:srgbClr val="006600"/>
                </a:solidFill>
                <a:latin typeface="+mj-ea"/>
              </a:rPr>
              <a:t>: </a:t>
            </a:r>
            <a:r>
              <a:rPr lang="zh-TW" altLang="en-US" sz="2400" b="1" dirty="0" smtClean="0">
                <a:solidFill>
                  <a:srgbClr val="006600"/>
                </a:solidFill>
                <a:latin typeface="+mj-ea"/>
              </a:rPr>
              <a:t>物理</a:t>
            </a:r>
            <a:r>
              <a:rPr lang="zh-TW" altLang="en-US" sz="2400" b="1" dirty="0" smtClean="0">
                <a:solidFill>
                  <a:srgbClr val="006600"/>
                </a:solidFill>
              </a:rPr>
              <a:t>的</a:t>
            </a:r>
            <a:r>
              <a:rPr lang="zh-TW" altLang="en-US" sz="2400" b="1" dirty="0" smtClean="0">
                <a:solidFill>
                  <a:srgbClr val="006600"/>
                </a:solidFill>
                <a:latin typeface="+mj-ea"/>
              </a:rPr>
              <a:t>直覺</a:t>
            </a:r>
            <a:endParaRPr lang="zh-TW" altLang="en-US" sz="2400" dirty="0">
              <a:solidFill>
                <a:srgbClr val="006600"/>
              </a:solidFill>
            </a:endParaRPr>
          </a:p>
        </p:txBody>
      </p:sp>
      <p:pic>
        <p:nvPicPr>
          <p:cNvPr id="65538" name="Picture 2" descr="「Newton's 加農砲」的圖片搜尋結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1124744"/>
            <a:ext cx="2232248" cy="2232248"/>
          </a:xfrm>
          <a:prstGeom prst="rect">
            <a:avLst/>
          </a:prstGeom>
          <a:noFill/>
        </p:spPr>
      </p:pic>
      <p:sp>
        <p:nvSpPr>
          <p:cNvPr id="18" name="矩形 17"/>
          <p:cNvSpPr/>
          <p:nvPr/>
        </p:nvSpPr>
        <p:spPr>
          <a:xfrm>
            <a:off x="3347864" y="1988840"/>
            <a:ext cx="25474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b="1" dirty="0" smtClean="0">
                <a:solidFill>
                  <a:srgbClr val="FF0000"/>
                </a:solidFill>
              </a:rPr>
              <a:t>Newton's cannonball </a:t>
            </a:r>
          </a:p>
          <a:p>
            <a:pPr algn="ctr"/>
            <a:r>
              <a:rPr lang="zh-TW" altLang="en-US" b="1" dirty="0">
                <a:solidFill>
                  <a:srgbClr val="FF0000"/>
                </a:solidFill>
              </a:rPr>
              <a:t>牛頓</a:t>
            </a:r>
            <a:r>
              <a:rPr lang="zh-TW" altLang="en-US" b="1" dirty="0" smtClean="0">
                <a:solidFill>
                  <a:srgbClr val="FF0000"/>
                </a:solidFill>
              </a:rPr>
              <a:t>加</a:t>
            </a:r>
            <a:r>
              <a:rPr lang="zh-TW" altLang="en-US" b="1" dirty="0">
                <a:solidFill>
                  <a:srgbClr val="FF0000"/>
                </a:solidFill>
              </a:rPr>
              <a:t>農砲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282610" y="4363795"/>
            <a:ext cx="16081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1" dirty="0" smtClean="0">
                <a:solidFill>
                  <a:srgbClr val="6600FF"/>
                </a:solidFill>
              </a:rPr>
              <a:t>J </a:t>
            </a:r>
            <a:r>
              <a:rPr lang="en-US" altLang="zh-TW" b="1" dirty="0" err="1" smtClean="0">
                <a:solidFill>
                  <a:srgbClr val="6600FF"/>
                </a:solidFill>
              </a:rPr>
              <a:t>J</a:t>
            </a:r>
            <a:r>
              <a:rPr lang="en-US" altLang="zh-TW" b="1" dirty="0" smtClean="0">
                <a:solidFill>
                  <a:srgbClr val="6600FF"/>
                </a:solidFill>
              </a:rPr>
              <a:t> Thomson</a:t>
            </a:r>
            <a:endParaRPr lang="zh-TW" altLang="en-US" b="1" dirty="0">
              <a:solidFill>
                <a:srgbClr val="6600FF"/>
              </a:solidFill>
            </a:endParaRPr>
          </a:p>
        </p:txBody>
      </p:sp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6804248" y="3789040"/>
            <a:ext cx="13901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1" dirty="0" smtClean="0">
                <a:solidFill>
                  <a:schemeClr val="accent6">
                    <a:lumMod val="75000"/>
                  </a:schemeClr>
                </a:solidFill>
              </a:rPr>
              <a:t>Rutherford</a:t>
            </a:r>
            <a:endParaRPr lang="zh-TW" alt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7236296" y="5229200"/>
            <a:ext cx="7232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1" dirty="0" smtClean="0"/>
              <a:t>Bohr</a:t>
            </a:r>
            <a:endParaRPr lang="zh-TW" altLang="en-US" b="1" dirty="0"/>
          </a:p>
        </p:txBody>
      </p:sp>
      <p:pic>
        <p:nvPicPr>
          <p:cNvPr id="4098" name="Picture 2" descr="「牛顿的故事」的圖片搜尋結果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836712"/>
            <a:ext cx="2332322" cy="2664296"/>
          </a:xfrm>
          <a:prstGeom prst="rect">
            <a:avLst/>
          </a:prstGeom>
          <a:noFill/>
        </p:spPr>
      </p:pic>
      <p:sp>
        <p:nvSpPr>
          <p:cNvPr id="21" name="矩形 20"/>
          <p:cNvSpPr/>
          <p:nvPr/>
        </p:nvSpPr>
        <p:spPr>
          <a:xfrm>
            <a:off x="3851920" y="1196752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 smtClean="0">
                <a:solidFill>
                  <a:srgbClr val="FF0000"/>
                </a:solidFill>
              </a:rPr>
              <a:t>思考性實驗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cxnSp>
        <p:nvCxnSpPr>
          <p:cNvPr id="24" name="直線接點 23"/>
          <p:cNvCxnSpPr/>
          <p:nvPr/>
        </p:nvCxnSpPr>
        <p:spPr>
          <a:xfrm>
            <a:off x="395536" y="3645024"/>
            <a:ext cx="8136904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7" grpId="0"/>
      <p:bldP spid="33798" grpId="0"/>
      <p:bldP spid="33799" grpId="0"/>
      <p:bldP spid="33800" grpId="0" animBg="1"/>
      <p:bldP spid="33801" grpId="0"/>
      <p:bldP spid="33802" grpId="0"/>
      <p:bldP spid="33803" grpId="0"/>
      <p:bldP spid="33804" grpId="0"/>
      <p:bldP spid="33805" grpId="0" animBg="1"/>
      <p:bldP spid="18" grpId="0"/>
      <p:bldP spid="17" grpId="0"/>
      <p:bldP spid="19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1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052736"/>
            <a:ext cx="2376264" cy="178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3" name="Rectangle 16"/>
          <p:cNvSpPr>
            <a:spLocks noChangeArrowheads="1"/>
          </p:cNvSpPr>
          <p:nvPr/>
        </p:nvSpPr>
        <p:spPr bwMode="auto">
          <a:xfrm>
            <a:off x="2267744" y="1423229"/>
            <a:ext cx="27363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zh-TW" altLang="en-US" sz="2400" b="1" dirty="0">
                <a:solidFill>
                  <a:srgbClr val="006600"/>
                </a:solidFill>
              </a:rPr>
              <a:t>牛頓第二運動定律  </a:t>
            </a:r>
            <a:endParaRPr lang="en-US" altLang="zh-TW" sz="2400" b="1" dirty="0" smtClean="0">
              <a:solidFill>
                <a:srgbClr val="006600"/>
              </a:solidFill>
            </a:endParaRPr>
          </a:p>
          <a:p>
            <a:pPr algn="ctr"/>
            <a:r>
              <a:rPr lang="en-US" altLang="zh-TW" sz="2400" b="1" i="1" dirty="0" smtClean="0">
                <a:solidFill>
                  <a:srgbClr val="006600"/>
                </a:solidFill>
              </a:rPr>
              <a:t>F</a:t>
            </a:r>
            <a:r>
              <a:rPr lang="en-US" altLang="zh-TW" sz="2400" b="1" dirty="0" smtClean="0">
                <a:solidFill>
                  <a:srgbClr val="006600"/>
                </a:solidFill>
              </a:rPr>
              <a:t> </a:t>
            </a:r>
            <a:r>
              <a:rPr lang="en-US" altLang="zh-TW" sz="2400" b="1" dirty="0">
                <a:solidFill>
                  <a:srgbClr val="006600"/>
                </a:solidFill>
              </a:rPr>
              <a:t>=</a:t>
            </a:r>
            <a:r>
              <a:rPr lang="en-US" altLang="zh-TW" sz="2400" b="1" i="1" dirty="0">
                <a:solidFill>
                  <a:srgbClr val="006600"/>
                </a:solidFill>
              </a:rPr>
              <a:t>ma</a:t>
            </a:r>
            <a:r>
              <a:rPr lang="en-US" altLang="zh-TW" sz="2400" b="1" dirty="0">
                <a:solidFill>
                  <a:srgbClr val="006600"/>
                </a:solidFill>
              </a:rPr>
              <a:t> </a:t>
            </a:r>
            <a:r>
              <a:rPr lang="en-US" altLang="zh-TW" sz="2400" b="1" dirty="0">
                <a:solidFill>
                  <a:srgbClr val="FF0000"/>
                </a:solidFill>
              </a:rPr>
              <a:t> </a:t>
            </a:r>
          </a:p>
        </p:txBody>
      </p:sp>
      <p:sp>
        <p:nvSpPr>
          <p:cNvPr id="29705" name="矩形 8"/>
          <p:cNvSpPr>
            <a:spLocks noChangeArrowheads="1"/>
          </p:cNvSpPr>
          <p:nvPr/>
        </p:nvSpPr>
        <p:spPr bwMode="auto">
          <a:xfrm>
            <a:off x="7524328" y="1556792"/>
            <a:ext cx="11079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zh-TW" sz="2400" b="1" i="1" dirty="0">
                <a:solidFill>
                  <a:srgbClr val="FF0000"/>
                </a:solidFill>
              </a:rPr>
              <a:t>因果論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987824" y="221211"/>
            <a:ext cx="43460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 smtClean="0">
                <a:solidFill>
                  <a:srgbClr val="006600"/>
                </a:solidFill>
              </a:rPr>
              <a:t>數學式思考</a:t>
            </a:r>
            <a:r>
              <a:rPr lang="en-US" altLang="zh-TW" sz="2400" b="1" dirty="0" smtClean="0">
                <a:solidFill>
                  <a:srgbClr val="006600"/>
                </a:solidFill>
                <a:latin typeface="+mj-ea"/>
              </a:rPr>
              <a:t>: </a:t>
            </a:r>
            <a:r>
              <a:rPr lang="zh-TW" altLang="en-US" sz="2400" b="1" dirty="0" smtClean="0">
                <a:solidFill>
                  <a:srgbClr val="006600"/>
                </a:solidFill>
                <a:latin typeface="+mj-ea"/>
              </a:rPr>
              <a:t>物理與</a:t>
            </a:r>
            <a:r>
              <a:rPr lang="zh-TW" altLang="en-US" sz="2400" b="1" dirty="0" smtClean="0">
                <a:solidFill>
                  <a:srgbClr val="006600"/>
                </a:solidFill>
              </a:rPr>
              <a:t>數學的結合</a:t>
            </a:r>
            <a:endParaRPr lang="zh-TW" altLang="en-US" sz="2400" dirty="0">
              <a:solidFill>
                <a:srgbClr val="0066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95536" y="3573016"/>
            <a:ext cx="82367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i="1" dirty="0" smtClean="0">
                <a:solidFill>
                  <a:srgbClr val="006600"/>
                </a:solidFill>
              </a:rPr>
              <a:t>F = ma </a:t>
            </a:r>
            <a:r>
              <a:rPr lang="zh-TW" altLang="en-US" dirty="0" smtClean="0"/>
              <a:t>說明質量和物體慣性的關係：兩個質量不同的物體分別受相同大小的力作用，質量較大者加速度較小，質量較小者加速度較大。也就是說，質量大的物體對外力有較強的抵抗能力，較不容易改變其運動狀態。</a:t>
            </a:r>
            <a:endParaRPr lang="en-US" altLang="zh-TW" dirty="0" smtClean="0"/>
          </a:p>
          <a:p>
            <a:r>
              <a:rPr lang="zh-TW" altLang="en-US" b="1" dirty="0" smtClean="0">
                <a:solidFill>
                  <a:srgbClr val="006600"/>
                </a:solidFill>
              </a:rPr>
              <a:t>慣性質量</a:t>
            </a:r>
            <a:r>
              <a:rPr lang="zh-TW" altLang="en-US" dirty="0" smtClean="0"/>
              <a:t>是表示物體慣性的大小，也就是</a:t>
            </a:r>
            <a:r>
              <a:rPr lang="zh-TW" altLang="en-US" b="1" dirty="0" smtClean="0"/>
              <a:t>維持或改變物體運動慣性的難易程度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323528" y="5661248"/>
            <a:ext cx="8640960" cy="656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20" tIns="6348" rIns="38088" bIns="952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zh-TW" sz="18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新細明體" pitchFamily="18" charset="-120"/>
              </a:rPr>
              <a:t>轉動慣量</a:t>
            </a:r>
            <a:r>
              <a:rPr lang="en-US" altLang="zh-TW" dirty="0" smtClean="0">
                <a:latin typeface="Arial" pitchFamily="34" charset="0"/>
              </a:rPr>
              <a:t>(</a:t>
            </a:r>
            <a:r>
              <a:rPr lang="zh-TW" altLang="zh-TW" dirty="0" smtClean="0">
                <a:latin typeface="Arial" pitchFamily="34" charset="0"/>
              </a:rPr>
              <a:t>Moment of inertia</a:t>
            </a:r>
            <a:r>
              <a:rPr lang="en-US" altLang="zh-TW" dirty="0" smtClean="0">
                <a:latin typeface="Arial" pitchFamily="34" charset="0"/>
              </a:rPr>
              <a:t>)</a:t>
            </a:r>
            <a:r>
              <a:rPr kumimoji="1" 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新細明體" pitchFamily="18" charset="-120"/>
              </a:rPr>
              <a:t>是一個</a:t>
            </a:r>
            <a:r>
              <a:rPr lang="zh-TW" altLang="zh-TW" b="1" dirty="0" smtClean="0">
                <a:latin typeface="Arial" pitchFamily="34" charset="0"/>
              </a:rPr>
              <a:t>剛</a:t>
            </a:r>
            <a:r>
              <a:rPr lang="zh-TW" altLang="zh-TW" b="1" dirty="0">
                <a:latin typeface="Arial" pitchFamily="34" charset="0"/>
              </a:rPr>
              <a:t>體</a:t>
            </a:r>
            <a:r>
              <a:rPr lang="zh-TW" altLang="zh-TW" dirty="0">
                <a:latin typeface="Arial" pitchFamily="34" charset="0"/>
              </a:rPr>
              <a:t>對於</a:t>
            </a:r>
            <a:r>
              <a:rPr lang="zh-TW" altLang="zh-TW" b="1" dirty="0">
                <a:latin typeface="Arial" pitchFamily="34" charset="0"/>
              </a:rPr>
              <a:t>某轉軸</a:t>
            </a:r>
            <a:r>
              <a:rPr lang="zh-TW" altLang="zh-TW" b="1" dirty="0" smtClean="0">
                <a:latin typeface="Arial" pitchFamily="34" charset="0"/>
              </a:rPr>
              <a:t>的</a:t>
            </a:r>
            <a:r>
              <a:rPr kumimoji="1" lang="zh-TW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新細明體" pitchFamily="18" charset="-120"/>
              </a:rPr>
              <a:t>旋轉運動的慣性大小</a:t>
            </a:r>
            <a:r>
              <a:rPr kumimoji="1" 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新細明體" pitchFamily="18" charset="-120"/>
              </a:rPr>
              <a:t>的量度。</a:t>
            </a:r>
            <a:endParaRPr lang="en-US" altLang="zh-TW" dirty="0">
              <a:latin typeface="Arial" pitchFamily="34" charset="0"/>
            </a:endParaRPr>
          </a:p>
          <a:p>
            <a:pPr lvl="0"/>
            <a:r>
              <a:rPr lang="zh-TW" altLang="en-US" dirty="0" smtClean="0"/>
              <a:t>也就是</a:t>
            </a:r>
            <a:r>
              <a:rPr lang="zh-TW" altLang="en-US" b="1" dirty="0" smtClean="0"/>
              <a:t>維持或改變物體</a:t>
            </a:r>
            <a:r>
              <a:rPr lang="zh-TW" altLang="zh-TW" b="1" dirty="0" smtClean="0">
                <a:latin typeface="Arial" pitchFamily="34" charset="0"/>
              </a:rPr>
              <a:t>旋轉</a:t>
            </a:r>
            <a:r>
              <a:rPr lang="zh-TW" altLang="en-US" b="1" dirty="0" smtClean="0"/>
              <a:t>運動慣性的難易程度</a:t>
            </a:r>
            <a:r>
              <a:rPr lang="zh-TW" altLang="en-US" dirty="0" smtClean="0"/>
              <a:t>。</a:t>
            </a:r>
            <a:endParaRPr kumimoji="1" 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69634" name="AutoShape 2" descr="I"/>
          <p:cNvSpPr>
            <a:spLocks noChangeAspect="1" noChangeArrowheads="1"/>
          </p:cNvSpPr>
          <p:nvPr/>
        </p:nvSpPr>
        <p:spPr bwMode="auto">
          <a:xfrm>
            <a:off x="6038850" y="-904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1547664" y="5013176"/>
            <a:ext cx="67040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TW" altLang="en-US" sz="2400" b="1" dirty="0" smtClean="0">
                <a:solidFill>
                  <a:srgbClr val="0033CC"/>
                </a:solidFill>
              </a:rPr>
              <a:t>延伸思考    </a:t>
            </a:r>
            <a:r>
              <a:rPr lang="en-US" altLang="zh-TW" sz="2400" b="1" i="1" dirty="0" smtClean="0">
                <a:solidFill>
                  <a:srgbClr val="0033CC"/>
                </a:solidFill>
                <a:latin typeface="+mn-ea"/>
                <a:sym typeface="Symbol"/>
              </a:rPr>
              <a:t></a:t>
            </a:r>
            <a:r>
              <a:rPr lang="en-US" altLang="zh-TW" sz="2400" b="1" dirty="0" smtClean="0">
                <a:solidFill>
                  <a:srgbClr val="0033CC"/>
                </a:solidFill>
              </a:rPr>
              <a:t> =</a:t>
            </a:r>
            <a:r>
              <a:rPr lang="en-US" altLang="zh-TW" sz="2400" b="1" i="1" dirty="0" smtClean="0">
                <a:solidFill>
                  <a:srgbClr val="0033CC"/>
                </a:solidFill>
              </a:rPr>
              <a:t>I</a:t>
            </a:r>
            <a:r>
              <a:rPr lang="el-GR" altLang="zh-TW" sz="2400" b="1" i="1" dirty="0" smtClean="0">
                <a:solidFill>
                  <a:srgbClr val="0033CC"/>
                </a:solidFill>
              </a:rPr>
              <a:t>α</a:t>
            </a:r>
            <a:r>
              <a:rPr lang="en-US" altLang="zh-TW" sz="2400" b="1" i="1" dirty="0" smtClean="0">
                <a:solidFill>
                  <a:srgbClr val="0033CC"/>
                </a:solidFill>
              </a:rPr>
              <a:t>    </a:t>
            </a:r>
            <a:r>
              <a:rPr lang="zh-TW" altLang="zh-TW" sz="2400" b="1" dirty="0" smtClean="0">
                <a:solidFill>
                  <a:srgbClr val="0033CC"/>
                </a:solidFill>
                <a:latin typeface="+mn-ea"/>
                <a:ea typeface="+mn-ea"/>
              </a:rPr>
              <a:t>力矩</a:t>
            </a:r>
            <a:r>
              <a:rPr lang="en-US" altLang="zh-TW" sz="2400" b="1" dirty="0" smtClean="0">
                <a:solidFill>
                  <a:srgbClr val="0033CC"/>
                </a:solidFill>
                <a:latin typeface="+mn-ea"/>
                <a:ea typeface="+mn-ea"/>
              </a:rPr>
              <a:t> = </a:t>
            </a:r>
            <a:r>
              <a:rPr lang="zh-TW" altLang="zh-TW" sz="2400" b="1" dirty="0" smtClean="0">
                <a:solidFill>
                  <a:srgbClr val="0033CC"/>
                </a:solidFill>
                <a:latin typeface="+mn-ea"/>
                <a:ea typeface="+mn-ea"/>
              </a:rPr>
              <a:t>轉動</a:t>
            </a:r>
            <a:r>
              <a:rPr lang="zh-TW" altLang="zh-TW" sz="2400" b="1" dirty="0">
                <a:solidFill>
                  <a:srgbClr val="0033CC"/>
                </a:solidFill>
                <a:latin typeface="+mn-ea"/>
                <a:ea typeface="+mn-ea"/>
              </a:rPr>
              <a:t>慣</a:t>
            </a:r>
            <a:r>
              <a:rPr lang="zh-TW" altLang="zh-TW" sz="2400" b="1" dirty="0" smtClean="0">
                <a:solidFill>
                  <a:srgbClr val="0033CC"/>
                </a:solidFill>
                <a:latin typeface="+mn-ea"/>
                <a:ea typeface="+mn-ea"/>
              </a:rPr>
              <a:t>量</a:t>
            </a:r>
            <a:r>
              <a:rPr lang="en-US" altLang="zh-TW" sz="2400" b="1" dirty="0" smtClean="0">
                <a:solidFill>
                  <a:srgbClr val="0033CC"/>
                </a:solidFill>
                <a:latin typeface="+mn-ea"/>
                <a:ea typeface="+mn-ea"/>
              </a:rPr>
              <a:t> </a:t>
            </a:r>
            <a:r>
              <a:rPr lang="en-US" altLang="zh-TW" sz="1600" b="1" dirty="0" smtClean="0">
                <a:solidFill>
                  <a:srgbClr val="0033CC"/>
                </a:solidFill>
                <a:latin typeface="+mn-ea"/>
                <a:sym typeface="Symbol"/>
              </a:rPr>
              <a:t>╳</a:t>
            </a:r>
            <a:r>
              <a:rPr lang="en-US" altLang="zh-TW" sz="2400" b="1" dirty="0" smtClean="0">
                <a:solidFill>
                  <a:srgbClr val="0033CC"/>
                </a:solidFill>
                <a:latin typeface="+mn-ea"/>
                <a:ea typeface="+mn-ea"/>
              </a:rPr>
              <a:t> </a:t>
            </a:r>
            <a:r>
              <a:rPr lang="zh-TW" altLang="zh-TW" sz="2400" b="1" dirty="0" smtClean="0">
                <a:solidFill>
                  <a:srgbClr val="0033CC"/>
                </a:solidFill>
                <a:latin typeface="+mn-ea"/>
                <a:ea typeface="+mn-ea"/>
              </a:rPr>
              <a:t>角</a:t>
            </a:r>
            <a:r>
              <a:rPr lang="zh-TW" altLang="zh-TW" sz="2400" b="1" dirty="0">
                <a:solidFill>
                  <a:srgbClr val="0033CC"/>
                </a:solidFill>
                <a:latin typeface="+mn-ea"/>
                <a:ea typeface="+mn-ea"/>
              </a:rPr>
              <a:t>加速度</a:t>
            </a:r>
            <a:r>
              <a:rPr lang="en-US" altLang="zh-TW" b="1" dirty="0">
                <a:solidFill>
                  <a:srgbClr val="FF0000"/>
                </a:solidFill>
              </a:rPr>
              <a:t> </a:t>
            </a:r>
          </a:p>
        </p:txBody>
      </p:sp>
      <p:cxnSp>
        <p:nvCxnSpPr>
          <p:cNvPr id="17" name="直線單箭頭接點 16"/>
          <p:cNvCxnSpPr/>
          <p:nvPr/>
        </p:nvCxnSpPr>
        <p:spPr>
          <a:xfrm>
            <a:off x="6804248" y="1844824"/>
            <a:ext cx="648072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79512" y="3068960"/>
            <a:ext cx="224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TW" altLang="en-US" b="1" dirty="0">
                <a:solidFill>
                  <a:srgbClr val="FF0000"/>
                </a:solidFill>
              </a:rPr>
              <a:t>自然哲學的數學原理</a:t>
            </a:r>
          </a:p>
        </p:txBody>
      </p:sp>
      <p:pic>
        <p:nvPicPr>
          <p:cNvPr id="14" name="Picture 2" descr="「自然哲學的數學原理」的圖片搜尋結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4664"/>
            <a:ext cx="1872208" cy="259076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9633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8"/>
          <p:cNvSpPr>
            <a:spLocks noChangeArrowheads="1"/>
          </p:cNvSpPr>
          <p:nvPr/>
        </p:nvSpPr>
        <p:spPr bwMode="auto">
          <a:xfrm>
            <a:off x="400273" y="794321"/>
            <a:ext cx="8353425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r>
              <a:rPr lang="zh-TW" altLang="en-US" dirty="0"/>
              <a:t>多數現代歷史學家相信，牛頓與萊布尼茲分別獨立發明了微積分。根據牛頓周圍的人所述，牛頓要比萊布尼茲早幾年得出他的微積分方法，</a:t>
            </a:r>
            <a:r>
              <a:rPr lang="zh-TW" altLang="en-US" dirty="0" smtClean="0"/>
              <a:t>但直</a:t>
            </a:r>
            <a:r>
              <a:rPr lang="zh-TW" altLang="en-US" dirty="0"/>
              <a:t>至</a:t>
            </a:r>
            <a:r>
              <a:rPr lang="en-US" altLang="zh-TW" dirty="0"/>
              <a:t>1704</a:t>
            </a:r>
            <a:r>
              <a:rPr lang="zh-TW" altLang="en-US" dirty="0"/>
              <a:t>年他才給出了其完整的敘述。其間，萊布尼茲已在</a:t>
            </a:r>
            <a:r>
              <a:rPr lang="en-US" altLang="zh-TW" dirty="0">
                <a:solidFill>
                  <a:srgbClr val="FF0000"/>
                </a:solidFill>
              </a:rPr>
              <a:t>1684</a:t>
            </a:r>
            <a:r>
              <a:rPr lang="zh-TW" altLang="en-US" dirty="0">
                <a:solidFill>
                  <a:srgbClr val="FF0000"/>
                </a:solidFill>
              </a:rPr>
              <a:t>年</a:t>
            </a:r>
            <a:r>
              <a:rPr lang="zh-TW" altLang="en-US" dirty="0"/>
              <a:t>發表了他的微積分方法的完整敘述。兩人創造了不同的微積分符號，歐洲大陸全面採用</a:t>
            </a:r>
            <a:r>
              <a:rPr lang="zh-TW" altLang="en-US" b="1" dirty="0"/>
              <a:t>萊布尼茲符號</a:t>
            </a:r>
            <a:r>
              <a:rPr lang="zh-TW" altLang="en-US" dirty="0"/>
              <a:t>，而英國堅持使用</a:t>
            </a:r>
            <a:r>
              <a:rPr lang="zh-TW" altLang="en-US" b="1" dirty="0"/>
              <a:t>牛頓的微積分符號</a:t>
            </a:r>
            <a:r>
              <a:rPr lang="zh-TW" altLang="en-US" dirty="0"/>
              <a:t>，直到</a:t>
            </a:r>
            <a:r>
              <a:rPr lang="en-US" altLang="zh-TW" dirty="0"/>
              <a:t>1820</a:t>
            </a:r>
            <a:r>
              <a:rPr lang="zh-TW" altLang="en-US" dirty="0"/>
              <a:t>年才全面採納萊布尼茲的符號。萊布尼茲的筆記本記錄了他的思想從初期到成熟的發展過程，而在牛頓在已知的記錄中只發現了他最終的結果。</a:t>
            </a:r>
          </a:p>
          <a:p>
            <a:pPr eaLnBrk="1" hangingPunct="1"/>
            <a:r>
              <a:rPr lang="en-US" altLang="zh-TW" dirty="0"/>
              <a:t>1699</a:t>
            </a:r>
            <a:r>
              <a:rPr lang="zh-TW" altLang="en-US" dirty="0"/>
              <a:t>年初，皇家學會（牛頓也是其中的一員）的成員們指控萊布尼茲剽竊了牛頓的微積分成果，這導致了激烈的牛頓與萊布尼茲的微積分學論戰。最終英國皇家學會宣布牛頓是微積分真正的發明者，斥責萊布尼茲剽竊。  </a:t>
            </a:r>
          </a:p>
        </p:txBody>
      </p:sp>
      <p:sp>
        <p:nvSpPr>
          <p:cNvPr id="34819" name="矩形 4"/>
          <p:cNvSpPr>
            <a:spLocks noChangeArrowheads="1"/>
          </p:cNvSpPr>
          <p:nvPr/>
        </p:nvSpPr>
        <p:spPr bwMode="auto">
          <a:xfrm>
            <a:off x="2555875" y="260350"/>
            <a:ext cx="41862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rgbClr val="0033CC"/>
                </a:solidFill>
              </a:rPr>
              <a:t>牛頓與萊布尼茲的微積分之爭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576986" y="6021288"/>
            <a:ext cx="1800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en-US" sz="1600" dirty="0"/>
              <a:t>萊布尼茲</a:t>
            </a:r>
            <a:r>
              <a:rPr lang="en-US" altLang="zh-TW" sz="1600" dirty="0"/>
              <a:t>(Leibniz) </a:t>
            </a:r>
          </a:p>
          <a:p>
            <a:r>
              <a:rPr lang="en-US" altLang="zh-TW" sz="1600" dirty="0"/>
              <a:t>1646-1716 (</a:t>
            </a:r>
            <a:r>
              <a:rPr lang="zh-TW" altLang="en-US" sz="1600" dirty="0"/>
              <a:t>德</a:t>
            </a:r>
            <a:r>
              <a:rPr lang="en-US" altLang="zh-TW" sz="1600" dirty="0"/>
              <a:t>)</a:t>
            </a: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736253" y="6021288"/>
            <a:ext cx="1727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TW" altLang="zh-TW" sz="1600" dirty="0"/>
              <a:t>牛頓</a:t>
            </a:r>
            <a:r>
              <a:rPr lang="en-US" altLang="zh-TW" sz="1600" dirty="0"/>
              <a:t>(Newton) </a:t>
            </a:r>
          </a:p>
          <a:p>
            <a:r>
              <a:rPr lang="en-US" altLang="zh-TW" sz="1600" dirty="0"/>
              <a:t>1643-1727 (</a:t>
            </a:r>
            <a:r>
              <a:rPr lang="zh-TW" altLang="en-US" sz="1600" dirty="0"/>
              <a:t>英</a:t>
            </a:r>
            <a:r>
              <a:rPr lang="en-US" altLang="zh-TW" sz="1600" dirty="0"/>
              <a:t>)</a:t>
            </a:r>
          </a:p>
        </p:txBody>
      </p:sp>
      <p:pic>
        <p:nvPicPr>
          <p:cNvPr id="7" name="Picture 11" descr="ANd9GcSAiVd5_suquBC8Ga-ka0tTRSKB2ZDlc5FjW66sa9VlWkXCQFKmqPGeI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1317" y="3861048"/>
            <a:ext cx="166791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4" descr="200px-Gottfried_Wilhelm_von_Leibni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6528" y="3861048"/>
            <a:ext cx="1656184" cy="2107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「笛卡兒stamp」的圖片搜尋結果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7186" y="4285181"/>
            <a:ext cx="2659310" cy="1585446"/>
          </a:xfrm>
          <a:prstGeom prst="rect">
            <a:avLst/>
          </a:prstGeom>
          <a:noFill/>
        </p:spPr>
      </p:pic>
      <p:pic>
        <p:nvPicPr>
          <p:cNvPr id="10" name="Picture 13" descr="Ima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118" y="4334213"/>
            <a:ext cx="2527666" cy="1500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10"/>
          <p:cNvSpPr>
            <a:spLocks noChangeArrowheads="1"/>
          </p:cNvSpPr>
          <p:nvPr/>
        </p:nvSpPr>
        <p:spPr bwMode="auto">
          <a:xfrm>
            <a:off x="2483768" y="1988840"/>
            <a:ext cx="446449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en-US" sz="2800" b="1" dirty="0" smtClean="0">
                <a:solidFill>
                  <a:srgbClr val="FF0000"/>
                </a:solidFill>
              </a:rPr>
              <a:t>力</a:t>
            </a:r>
            <a:r>
              <a:rPr lang="zh-TW" altLang="en-US" sz="2800" dirty="0" smtClean="0">
                <a:solidFill>
                  <a:srgbClr val="FF0000"/>
                </a:solidFill>
              </a:rPr>
              <a:t>、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能</a:t>
            </a:r>
            <a:r>
              <a:rPr lang="zh-TW" altLang="en-US" sz="2800" dirty="0" smtClean="0">
                <a:solidFill>
                  <a:srgbClr val="FF0000"/>
                </a:solidFill>
              </a:rPr>
              <a:t>、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場</a:t>
            </a:r>
            <a:r>
              <a:rPr lang="en-US" altLang="zh-TW" sz="2800" b="1" dirty="0" smtClean="0">
                <a:solidFill>
                  <a:srgbClr val="FF0000"/>
                </a:solidFill>
                <a:latin typeface="+mj-ea"/>
              </a:rPr>
              <a:t>: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 概念知多少</a:t>
            </a:r>
            <a:r>
              <a:rPr lang="en-US" altLang="zh-TW" sz="2800" b="1" dirty="0" smtClean="0">
                <a:solidFill>
                  <a:srgbClr val="FF0000"/>
                </a:solidFill>
                <a:latin typeface="+mn-ea"/>
              </a:rPr>
              <a:t>?</a:t>
            </a:r>
            <a:endParaRPr lang="zh-TW" alt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9532" y="1052736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800" b="1" dirty="0" smtClean="0">
                <a:solidFill>
                  <a:srgbClr val="006600"/>
                </a:solidFill>
              </a:rPr>
              <a:t>自然現象的</a:t>
            </a:r>
            <a:r>
              <a:rPr lang="zh-TW" altLang="en-US" sz="2800" b="1" dirty="0" smtClean="0">
                <a:solidFill>
                  <a:srgbClr val="006600"/>
                </a:solidFill>
                <a:latin typeface="+mj-ea"/>
              </a:rPr>
              <a:t>大架構</a:t>
            </a:r>
            <a:r>
              <a:rPr lang="en-US" altLang="zh-TW" sz="2800" b="1" dirty="0" smtClean="0">
                <a:solidFill>
                  <a:srgbClr val="006600"/>
                </a:solidFill>
                <a:latin typeface="+mj-ea"/>
              </a:rPr>
              <a:t>: </a:t>
            </a:r>
            <a:r>
              <a:rPr lang="zh-TW" altLang="en-US" sz="2800" b="1" dirty="0" smtClean="0">
                <a:solidFill>
                  <a:srgbClr val="006600"/>
                </a:solidFill>
              </a:rPr>
              <a:t>力</a:t>
            </a:r>
            <a:r>
              <a:rPr lang="en-US" altLang="zh-TW" sz="2800" b="1" dirty="0" smtClean="0">
                <a:solidFill>
                  <a:srgbClr val="006600"/>
                </a:solidFill>
              </a:rPr>
              <a:t>(force)</a:t>
            </a:r>
            <a:r>
              <a:rPr lang="zh-TW" altLang="en-US" sz="2800" b="1" dirty="0" smtClean="0">
                <a:solidFill>
                  <a:srgbClr val="006600"/>
                </a:solidFill>
              </a:rPr>
              <a:t>、能</a:t>
            </a:r>
            <a:r>
              <a:rPr lang="en-US" altLang="zh-TW" sz="2800" b="1" dirty="0" smtClean="0">
                <a:solidFill>
                  <a:srgbClr val="006600"/>
                </a:solidFill>
              </a:rPr>
              <a:t>(energy)</a:t>
            </a:r>
            <a:r>
              <a:rPr lang="zh-TW" altLang="en-US" sz="2800" b="1" dirty="0" smtClean="0">
                <a:solidFill>
                  <a:srgbClr val="006600"/>
                </a:solidFill>
              </a:rPr>
              <a:t>、場</a:t>
            </a:r>
            <a:r>
              <a:rPr lang="en-US" altLang="zh-TW" sz="2800" b="1" dirty="0" smtClean="0">
                <a:solidFill>
                  <a:srgbClr val="006600"/>
                </a:solidFill>
              </a:rPr>
              <a:t>(field)</a:t>
            </a:r>
            <a:endParaRPr lang="zh-TW" altLang="en-US" sz="2800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10"/>
          <p:cNvSpPr>
            <a:spLocks noChangeArrowheads="1"/>
          </p:cNvSpPr>
          <p:nvPr/>
        </p:nvSpPr>
        <p:spPr bwMode="auto">
          <a:xfrm>
            <a:off x="3459803" y="227263"/>
            <a:ext cx="33843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</a:rPr>
              <a:t>力的概念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(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直覺</a:t>
            </a:r>
            <a:r>
              <a:rPr lang="zh-TW" altLang="zh-TW" sz="2400" b="1" dirty="0" smtClean="0">
                <a:solidFill>
                  <a:srgbClr val="FF0000"/>
                </a:solidFill>
              </a:rPr>
              <a:t>的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)</a:t>
            </a:r>
            <a:endParaRPr lang="zh-TW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132100" name="Picture 4" descr="「boxing」的圖片搜尋結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3066929" cy="1727473"/>
          </a:xfrm>
          <a:prstGeom prst="rect">
            <a:avLst/>
          </a:prstGeom>
          <a:noFill/>
        </p:spPr>
      </p:pic>
      <p:pic>
        <p:nvPicPr>
          <p:cNvPr id="132102" name="Picture 6" descr="「碰撞」的圖片搜尋結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980728"/>
            <a:ext cx="2843808" cy="1899664"/>
          </a:xfrm>
          <a:prstGeom prst="rect">
            <a:avLst/>
          </a:prstGeom>
          <a:noFill/>
        </p:spPr>
      </p:pic>
      <p:pic>
        <p:nvPicPr>
          <p:cNvPr id="132104" name="Picture 8" descr="「拉弓」的圖片搜尋結果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1052736"/>
            <a:ext cx="2376264" cy="1782198"/>
          </a:xfrm>
          <a:prstGeom prst="rect">
            <a:avLst/>
          </a:prstGeom>
          <a:noFill/>
        </p:spPr>
      </p:pic>
      <p:pic>
        <p:nvPicPr>
          <p:cNvPr id="9" name="圖片 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0139" y="3676525"/>
            <a:ext cx="220027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矩形 2"/>
          <p:cNvSpPr>
            <a:spLocks noChangeArrowheads="1"/>
          </p:cNvSpPr>
          <p:nvPr/>
        </p:nvSpPr>
        <p:spPr bwMode="auto">
          <a:xfrm>
            <a:off x="760977" y="5953914"/>
            <a:ext cx="145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TW" altLang="en-US" b="1" dirty="0"/>
              <a:t>滑輪 → 張力</a:t>
            </a:r>
          </a:p>
        </p:txBody>
      </p:sp>
      <p:pic>
        <p:nvPicPr>
          <p:cNvPr id="11" name="圖片 6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5856" y="3676525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 9"/>
          <p:cNvSpPr>
            <a:spLocks noChangeArrowheads="1"/>
          </p:cNvSpPr>
          <p:nvPr/>
        </p:nvSpPr>
        <p:spPr bwMode="auto">
          <a:xfrm>
            <a:off x="3782268" y="5610125"/>
            <a:ext cx="145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TW" altLang="en-US" b="1" dirty="0"/>
              <a:t>齒輪 </a:t>
            </a:r>
            <a:r>
              <a:rPr lang="zh-TW" altLang="en-US" b="1" dirty="0">
                <a:latin typeface="新細明體" pitchFamily="18" charset="-120"/>
              </a:rPr>
              <a:t>→</a:t>
            </a:r>
            <a:r>
              <a:rPr lang="zh-TW" altLang="en-US" b="1" dirty="0"/>
              <a:t> 扭力</a:t>
            </a:r>
          </a:p>
        </p:txBody>
      </p:sp>
      <p:sp>
        <p:nvSpPr>
          <p:cNvPr id="13" name="矩形 2"/>
          <p:cNvSpPr>
            <a:spLocks noChangeArrowheads="1"/>
          </p:cNvSpPr>
          <p:nvPr/>
        </p:nvSpPr>
        <p:spPr bwMode="auto">
          <a:xfrm>
            <a:off x="2843808" y="2996952"/>
            <a:ext cx="12961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TW" altLang="en-US" b="1" dirty="0" smtClean="0"/>
              <a:t>力量  力氣</a:t>
            </a:r>
            <a:endParaRPr lang="zh-TW" altLang="en-US" b="1" dirty="0"/>
          </a:p>
        </p:txBody>
      </p:sp>
      <p:sp>
        <p:nvSpPr>
          <p:cNvPr id="14" name="矩形 13"/>
          <p:cNvSpPr/>
          <p:nvPr/>
        </p:nvSpPr>
        <p:spPr>
          <a:xfrm>
            <a:off x="6948264" y="3068960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 smtClean="0"/>
              <a:t>碰撞力</a:t>
            </a:r>
            <a:endParaRPr lang="zh-TW" altLang="en-US" dirty="0"/>
          </a:p>
        </p:txBody>
      </p:sp>
      <p:pic>
        <p:nvPicPr>
          <p:cNvPr id="17" name="Picture 19" descr="https://encrypted-tbn2.gstatic.com/images?q=tbn:ANd9GcTL92jtqW6EI3rxMRFrsOa2MndSXrArTk5LMFV2T1xggPwtMQSKv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93608" y="3676525"/>
            <a:ext cx="2880912" cy="1918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矩形 17"/>
          <p:cNvSpPr/>
          <p:nvPr/>
        </p:nvSpPr>
        <p:spPr>
          <a:xfrm>
            <a:off x="6785669" y="5951295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 smtClean="0"/>
              <a:t>槓桿原理</a:t>
            </a:r>
            <a:r>
              <a:rPr lang="zh-TW" altLang="en-US" b="1" dirty="0">
                <a:latin typeface="新細明體" pitchFamily="18" charset="-120"/>
              </a:rPr>
              <a:t>→</a:t>
            </a:r>
            <a:r>
              <a:rPr lang="zh-TW" altLang="en-US" b="1" dirty="0"/>
              <a:t> </a:t>
            </a:r>
            <a:r>
              <a:rPr lang="zh-TW" altLang="en-US" b="1" dirty="0" smtClean="0"/>
              <a:t>力矩</a:t>
            </a:r>
            <a:endParaRPr lang="zh-TW" altLang="en-US" b="1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893883" y="6062588"/>
            <a:ext cx="37162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1600" dirty="0"/>
              <a:t>安提基特拉</a:t>
            </a:r>
            <a:r>
              <a:rPr lang="zh-TW" altLang="en-US" sz="1600" dirty="0" smtClean="0"/>
              <a:t>機</a:t>
            </a:r>
            <a:r>
              <a:rPr lang="en-US" altLang="zh-TW" sz="1600" dirty="0" smtClean="0"/>
              <a:t>(</a:t>
            </a:r>
            <a:r>
              <a:rPr lang="en-US" altLang="zh-TW" sz="1600" dirty="0" err="1"/>
              <a:t>Antikythera</a:t>
            </a:r>
            <a:r>
              <a:rPr lang="en-US" altLang="zh-TW" sz="1600" dirty="0"/>
              <a:t> Mechanism)</a:t>
            </a:r>
          </a:p>
          <a:p>
            <a:r>
              <a:rPr lang="zh-TW" altLang="en-US" sz="1600" dirty="0" smtClean="0"/>
              <a:t>約公元前</a:t>
            </a:r>
            <a:r>
              <a:rPr lang="en-US" altLang="zh-TW" sz="1600" dirty="0"/>
              <a:t>150</a:t>
            </a:r>
            <a:r>
              <a:rPr lang="zh-TW" altLang="en-US" sz="1600" dirty="0"/>
              <a:t>年</a:t>
            </a:r>
            <a:endParaRPr lang="en-US" altLang="zh-TW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8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10"/>
          <p:cNvSpPr>
            <a:spLocks noChangeArrowheads="1"/>
          </p:cNvSpPr>
          <p:nvPr/>
        </p:nvSpPr>
        <p:spPr bwMode="auto">
          <a:xfrm>
            <a:off x="3448174" y="225493"/>
            <a:ext cx="29523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</a:rPr>
              <a:t>力的</a:t>
            </a:r>
            <a:r>
              <a:rPr lang="zh-TW" altLang="zh-TW" sz="2400" b="1" dirty="0" smtClean="0">
                <a:solidFill>
                  <a:srgbClr val="FF0000"/>
                </a:solidFill>
              </a:rPr>
              <a:t>簡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單</a:t>
            </a:r>
            <a:r>
              <a:rPr lang="zh-TW" altLang="zh-TW" sz="2400" b="1" dirty="0" smtClean="0">
                <a:solidFill>
                  <a:srgbClr val="FF0000"/>
                </a:solidFill>
              </a:rPr>
              <a:t>分類</a:t>
            </a:r>
            <a:endParaRPr lang="zh-TW" alt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67544" y="908720"/>
            <a:ext cx="82089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/>
              <a:t>接觸力</a:t>
            </a:r>
            <a:r>
              <a:rPr lang="en-US" altLang="zh-TW" sz="2400" b="1" dirty="0" smtClean="0"/>
              <a:t>(</a:t>
            </a:r>
            <a:r>
              <a:rPr lang="zh-TW" altLang="en-US" sz="2400" b="1" dirty="0" smtClean="0">
                <a:latin typeface="+mj-ea"/>
              </a:rPr>
              <a:t>直覺</a:t>
            </a:r>
            <a:r>
              <a:rPr lang="zh-TW" altLang="en-US" sz="2400" b="1" dirty="0" smtClean="0"/>
              <a:t>的力</a:t>
            </a:r>
            <a:r>
              <a:rPr lang="en-US" altLang="zh-TW" sz="2400" b="1" dirty="0" smtClean="0"/>
              <a:t>): </a:t>
            </a:r>
            <a:r>
              <a:rPr lang="zh-TW" altLang="en-US" sz="2400" b="1" dirty="0" smtClean="0">
                <a:solidFill>
                  <a:srgbClr val="006600"/>
                </a:solidFill>
              </a:rPr>
              <a:t>碰撞力</a:t>
            </a:r>
            <a:r>
              <a:rPr lang="en-US" altLang="zh-TW" sz="2400" b="1" dirty="0" smtClean="0">
                <a:solidFill>
                  <a:srgbClr val="006600"/>
                </a:solidFill>
              </a:rPr>
              <a:t>(</a:t>
            </a:r>
            <a:r>
              <a:rPr lang="zh-TW" altLang="en-US" sz="2400" b="1" dirty="0" smtClean="0">
                <a:solidFill>
                  <a:srgbClr val="006600"/>
                </a:solidFill>
              </a:rPr>
              <a:t>非正式說法</a:t>
            </a:r>
            <a:r>
              <a:rPr lang="en-US" altLang="zh-TW" sz="2400" b="1" dirty="0" smtClean="0">
                <a:solidFill>
                  <a:srgbClr val="006600"/>
                </a:solidFill>
              </a:rPr>
              <a:t>)</a:t>
            </a:r>
            <a:r>
              <a:rPr lang="zh-TW" altLang="en-US" sz="2400" dirty="0" smtClean="0">
                <a:solidFill>
                  <a:srgbClr val="006600"/>
                </a:solidFill>
              </a:rPr>
              <a:t>、</a:t>
            </a:r>
            <a:r>
              <a:rPr lang="zh-TW" altLang="en-US" sz="2400" b="1" dirty="0" smtClean="0">
                <a:solidFill>
                  <a:srgbClr val="006600"/>
                </a:solidFill>
              </a:rPr>
              <a:t>磨擦力</a:t>
            </a:r>
            <a:r>
              <a:rPr lang="zh-TW" altLang="en-US" sz="2400" dirty="0" smtClean="0">
                <a:solidFill>
                  <a:srgbClr val="006600"/>
                </a:solidFill>
              </a:rPr>
              <a:t>、</a:t>
            </a:r>
            <a:r>
              <a:rPr lang="zh-TW" altLang="en-US" sz="2400" b="1" dirty="0" smtClean="0">
                <a:solidFill>
                  <a:srgbClr val="006600"/>
                </a:solidFill>
              </a:rPr>
              <a:t>彈力</a:t>
            </a:r>
            <a:endParaRPr lang="en-US" altLang="zh-TW" sz="2400" b="1" dirty="0" smtClean="0">
              <a:solidFill>
                <a:srgbClr val="006600"/>
              </a:solidFill>
            </a:endParaRPr>
          </a:p>
          <a:p>
            <a:endParaRPr lang="en-US" altLang="zh-TW" sz="2400" b="1" dirty="0">
              <a:solidFill>
                <a:srgbClr val="006600"/>
              </a:solidFill>
            </a:endParaRPr>
          </a:p>
          <a:p>
            <a:endParaRPr lang="en-US" altLang="zh-TW" sz="2400" b="1" dirty="0" smtClean="0"/>
          </a:p>
          <a:p>
            <a:endParaRPr lang="en-US" altLang="zh-TW" sz="2400" b="1" dirty="0" smtClean="0"/>
          </a:p>
          <a:p>
            <a:endParaRPr lang="en-US" altLang="zh-TW" sz="2400" b="1" dirty="0" smtClean="0"/>
          </a:p>
          <a:p>
            <a:endParaRPr lang="en-US" altLang="zh-TW" sz="2400" b="1" dirty="0" smtClean="0"/>
          </a:p>
          <a:p>
            <a:endParaRPr lang="en-US" altLang="zh-TW" sz="2400" b="1" dirty="0" smtClean="0"/>
          </a:p>
          <a:p>
            <a:r>
              <a:rPr lang="zh-TW" altLang="en-US" sz="2400" b="1" dirty="0" smtClean="0"/>
              <a:t>超距力</a:t>
            </a:r>
            <a:r>
              <a:rPr lang="en-US" altLang="zh-TW" sz="2400" b="1" dirty="0" smtClean="0"/>
              <a:t>(</a:t>
            </a:r>
            <a:r>
              <a:rPr lang="zh-TW" altLang="en-US" sz="2400" b="1" dirty="0" smtClean="0"/>
              <a:t>交互作用力</a:t>
            </a:r>
            <a:r>
              <a:rPr lang="en-US" altLang="zh-TW" sz="2400" b="1" dirty="0" smtClean="0"/>
              <a:t>): </a:t>
            </a:r>
            <a:r>
              <a:rPr lang="zh-TW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重力、</a:t>
            </a:r>
            <a:r>
              <a:rPr lang="zh-TW" altLang="en-US" sz="2400" b="1" dirty="0" smtClean="0">
                <a:solidFill>
                  <a:srgbClr val="7030A0"/>
                </a:solidFill>
              </a:rPr>
              <a:t>靜電力、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磁力</a:t>
            </a:r>
            <a:r>
              <a:rPr lang="zh-TW" altLang="en-US" sz="2400" b="1" dirty="0" smtClean="0">
                <a:solidFill>
                  <a:srgbClr val="7030A0"/>
                </a:solidFill>
              </a:rPr>
              <a:t>、</a:t>
            </a:r>
            <a:endParaRPr lang="en-US" altLang="zh-TW" sz="2400" b="1" dirty="0" smtClean="0">
              <a:solidFill>
                <a:srgbClr val="7030A0"/>
              </a:solidFill>
            </a:endParaRPr>
          </a:p>
          <a:p>
            <a:r>
              <a:rPr lang="zh-TW" altLang="en-US" sz="2400" b="1" dirty="0" smtClean="0">
                <a:solidFill>
                  <a:srgbClr val="006600"/>
                </a:solidFill>
              </a:rPr>
              <a:t>                     </a:t>
            </a:r>
            <a:r>
              <a:rPr lang="zh-TW" altLang="en-US" sz="2400" b="1" dirty="0" smtClean="0">
                <a:solidFill>
                  <a:srgbClr val="0033CC"/>
                </a:solidFill>
              </a:rPr>
              <a:t>強作用力、弱作用力</a:t>
            </a:r>
            <a:r>
              <a:rPr lang="en-US" altLang="zh-TW" sz="2400" b="1" dirty="0" smtClean="0">
                <a:solidFill>
                  <a:srgbClr val="0033CC"/>
                </a:solidFill>
              </a:rPr>
              <a:t>(</a:t>
            </a:r>
            <a:r>
              <a:rPr lang="zh-TW" altLang="en-US" sz="2400" b="1" dirty="0" smtClean="0">
                <a:solidFill>
                  <a:srgbClr val="0033CC"/>
                </a:solidFill>
              </a:rPr>
              <a:t>非日常生活經驗</a:t>
            </a:r>
            <a:r>
              <a:rPr lang="en-US" altLang="zh-TW" sz="2400" b="1" dirty="0" smtClean="0">
                <a:solidFill>
                  <a:srgbClr val="0033CC"/>
                </a:solidFill>
              </a:rPr>
              <a:t>)</a:t>
            </a:r>
            <a:endParaRPr lang="zh-TW" altLang="en-US" dirty="0"/>
          </a:p>
        </p:txBody>
      </p:sp>
      <p:pic>
        <p:nvPicPr>
          <p:cNvPr id="133122" name="Picture 2" descr="「摩擦力」的圖片搜尋結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1556792"/>
            <a:ext cx="2015561" cy="1746820"/>
          </a:xfrm>
          <a:prstGeom prst="rect">
            <a:avLst/>
          </a:prstGeom>
          <a:noFill/>
        </p:spPr>
      </p:pic>
      <p:pic>
        <p:nvPicPr>
          <p:cNvPr id="133124" name="Picture 4" descr="「彈簧」的圖片搜尋結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988840"/>
            <a:ext cx="2703012" cy="1080120"/>
          </a:xfrm>
          <a:prstGeom prst="rect">
            <a:avLst/>
          </a:prstGeom>
          <a:noFill/>
        </p:spPr>
      </p:pic>
      <p:pic>
        <p:nvPicPr>
          <p:cNvPr id="133126" name="Picture 6" descr="「momentum change on wall」的圖片搜尋結果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916832"/>
            <a:ext cx="3113657" cy="1274837"/>
          </a:xfrm>
          <a:prstGeom prst="rect">
            <a:avLst/>
          </a:prstGeom>
          <a:noFill/>
        </p:spPr>
      </p:pic>
      <p:cxnSp>
        <p:nvCxnSpPr>
          <p:cNvPr id="8" name="直線單箭頭接點 7"/>
          <p:cNvCxnSpPr/>
          <p:nvPr/>
        </p:nvCxnSpPr>
        <p:spPr>
          <a:xfrm flipV="1">
            <a:off x="2123728" y="2060848"/>
            <a:ext cx="0" cy="648072"/>
          </a:xfrm>
          <a:prstGeom prst="straightConnector1">
            <a:avLst/>
          </a:prstGeom>
          <a:ln w="4762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8"/>
          <p:cNvCxnSpPr/>
          <p:nvPr/>
        </p:nvCxnSpPr>
        <p:spPr>
          <a:xfrm flipH="1">
            <a:off x="7020272" y="2132856"/>
            <a:ext cx="576064" cy="0"/>
          </a:xfrm>
          <a:prstGeom prst="straightConnector1">
            <a:avLst/>
          </a:prstGeom>
          <a:ln w="4762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2"/>
          <p:cNvSpPr>
            <a:spLocks noChangeArrowheads="1"/>
          </p:cNvSpPr>
          <p:nvPr/>
        </p:nvSpPr>
        <p:spPr bwMode="auto">
          <a:xfrm>
            <a:off x="1979712" y="1586934"/>
            <a:ext cx="4320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TW" sz="2000" b="1" i="1" dirty="0" smtClean="0">
                <a:solidFill>
                  <a:srgbClr val="006600"/>
                </a:solidFill>
              </a:rPr>
              <a:t>F</a:t>
            </a:r>
            <a:endParaRPr lang="zh-TW" altLang="en-US" sz="2000" b="1" i="1" dirty="0">
              <a:solidFill>
                <a:srgbClr val="0066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660232" y="1916832"/>
            <a:ext cx="3257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TW" b="1" i="1" dirty="0" smtClean="0">
                <a:solidFill>
                  <a:srgbClr val="006600"/>
                </a:solidFill>
              </a:rPr>
              <a:t>F</a:t>
            </a:r>
            <a:endParaRPr lang="zh-TW" altLang="en-US" b="1" i="1" dirty="0">
              <a:solidFill>
                <a:srgbClr val="006600"/>
              </a:solidFill>
            </a:endParaRPr>
          </a:p>
        </p:txBody>
      </p:sp>
      <p:pic>
        <p:nvPicPr>
          <p:cNvPr id="3074" name="Picture 2" descr="「人撞地的作用力」的圖片搜尋結果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9386" y="4325040"/>
            <a:ext cx="3456384" cy="2401500"/>
          </a:xfrm>
          <a:prstGeom prst="rect">
            <a:avLst/>
          </a:prstGeom>
          <a:noFill/>
        </p:spPr>
      </p:pic>
      <p:sp>
        <p:nvSpPr>
          <p:cNvPr id="2" name="矩形 1"/>
          <p:cNvSpPr/>
          <p:nvPr/>
        </p:nvSpPr>
        <p:spPr>
          <a:xfrm>
            <a:off x="6985962" y="3502755"/>
            <a:ext cx="22322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</a:rPr>
              <a:t>非</a:t>
            </a:r>
            <a:r>
              <a:rPr lang="zh-TW" altLang="en-US" b="1" dirty="0" smtClean="0">
                <a:solidFill>
                  <a:srgbClr val="FF0000"/>
                </a:solidFill>
              </a:rPr>
              <a:t>基本</a:t>
            </a:r>
            <a:r>
              <a:rPr lang="zh-TW" altLang="en-US" b="1" dirty="0">
                <a:solidFill>
                  <a:srgbClr val="FF0000"/>
                </a:solidFill>
              </a:rPr>
              <a:t>交互作用力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13" name="直線單箭頭接點 12"/>
          <p:cNvCxnSpPr/>
          <p:nvPr/>
        </p:nvCxnSpPr>
        <p:spPr>
          <a:xfrm flipH="1">
            <a:off x="6220932" y="3687421"/>
            <a:ext cx="655031" cy="9579"/>
          </a:xfrm>
          <a:prstGeom prst="straightConnector1">
            <a:avLst/>
          </a:prstGeom>
          <a:ln w="47625" cmpd="dbl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flipH="1">
            <a:off x="4348274" y="3170346"/>
            <a:ext cx="576064" cy="0"/>
          </a:xfrm>
          <a:prstGeom prst="straightConnector1">
            <a:avLst/>
          </a:prstGeom>
          <a:ln w="4762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3988234" y="2954322"/>
            <a:ext cx="3257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TW" b="1" i="1" dirty="0" smtClean="0">
                <a:solidFill>
                  <a:srgbClr val="006600"/>
                </a:solidFill>
              </a:rPr>
              <a:t>F</a:t>
            </a:r>
            <a:endParaRPr lang="zh-TW" altLang="en-US" b="1" i="1" dirty="0">
              <a:solidFill>
                <a:srgbClr val="006600"/>
              </a:solidFill>
            </a:endParaRPr>
          </a:p>
        </p:txBody>
      </p:sp>
      <p:cxnSp>
        <p:nvCxnSpPr>
          <p:cNvPr id="16" name="直線單箭頭接點 15"/>
          <p:cNvCxnSpPr/>
          <p:nvPr/>
        </p:nvCxnSpPr>
        <p:spPr>
          <a:xfrm flipV="1">
            <a:off x="8442826" y="2603673"/>
            <a:ext cx="576357" cy="13207"/>
          </a:xfrm>
          <a:prstGeom prst="straightConnector1">
            <a:avLst/>
          </a:prstGeom>
          <a:ln w="31750" cmpd="sng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10"/>
          <p:cNvSpPr>
            <a:spLocks noChangeArrowheads="1"/>
          </p:cNvSpPr>
          <p:nvPr/>
        </p:nvSpPr>
        <p:spPr bwMode="auto">
          <a:xfrm>
            <a:off x="2627784" y="187062"/>
            <a:ext cx="45365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</a:rPr>
              <a:t>能</a:t>
            </a:r>
            <a:r>
              <a:rPr lang="zh-TW" altLang="zh-TW" sz="2400" b="1" dirty="0" smtClean="0">
                <a:solidFill>
                  <a:srgbClr val="FF0000"/>
                </a:solidFill>
              </a:rPr>
              <a:t>量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的概念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(</a:t>
            </a:r>
            <a:r>
              <a:rPr lang="zh-TW" altLang="zh-TW" sz="2400" b="1" dirty="0" smtClean="0">
                <a:solidFill>
                  <a:srgbClr val="FF0000"/>
                </a:solidFill>
              </a:rPr>
              <a:t>抽象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且難</a:t>
            </a:r>
            <a:r>
              <a:rPr lang="zh-TW" altLang="zh-TW" sz="2400" b="1" dirty="0" smtClean="0">
                <a:solidFill>
                  <a:srgbClr val="FF0000"/>
                </a:solidFill>
              </a:rPr>
              <a:t>有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圖像</a:t>
            </a:r>
            <a:r>
              <a:rPr lang="zh-TW" altLang="zh-TW" sz="2400" b="1" dirty="0" smtClean="0">
                <a:solidFill>
                  <a:srgbClr val="FF0000"/>
                </a:solidFill>
              </a:rPr>
              <a:t>的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)</a:t>
            </a:r>
            <a:endParaRPr lang="zh-TW" alt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5536" y="4378434"/>
            <a:ext cx="8496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dirty="0" smtClean="0"/>
              <a:t>費曼描述了</a:t>
            </a:r>
            <a:r>
              <a:rPr lang="zh-TW" altLang="zh-TW" b="1" dirty="0" smtClean="0">
                <a:solidFill>
                  <a:srgbClr val="FF0000"/>
                </a:solidFill>
              </a:rPr>
              <a:t>能量守恆</a:t>
            </a:r>
            <a:r>
              <a:rPr lang="zh-TW" altLang="zh-TW" dirty="0" smtClean="0"/>
              <a:t>的概念：</a:t>
            </a:r>
          </a:p>
          <a:p>
            <a:r>
              <a:rPr lang="zh-TW" altLang="zh-TW" dirty="0" smtClean="0"/>
              <a:t>到目前為止，有一個掌控了我們所知道的自然現象的定律，而這個定律在我們所知範圍內沒有任何的例外，這個定律被稱為</a:t>
            </a:r>
            <a:r>
              <a:rPr lang="zh-TW" altLang="zh-TW" b="1" dirty="0" smtClean="0">
                <a:solidFill>
                  <a:srgbClr val="FF0000"/>
                </a:solidFill>
              </a:rPr>
              <a:t>能量守恆</a:t>
            </a:r>
            <a:r>
              <a:rPr lang="zh-TW" altLang="zh-TW" dirty="0" smtClean="0"/>
              <a:t>。它說明了有一個特定的物理量，我們稱之為「</a:t>
            </a:r>
            <a:r>
              <a:rPr lang="zh-TW" altLang="zh-TW" b="1" dirty="0" smtClean="0">
                <a:solidFill>
                  <a:srgbClr val="FF0000"/>
                </a:solidFill>
              </a:rPr>
              <a:t>能量</a:t>
            </a:r>
            <a:r>
              <a:rPr lang="zh-TW" altLang="zh-TW" dirty="0" smtClean="0"/>
              <a:t>」。這量在自然狀態經歷了各種變化後，並不會改變。</a:t>
            </a:r>
            <a:r>
              <a:rPr lang="zh-TW" altLang="zh-TW" dirty="0" smtClean="0">
                <a:solidFill>
                  <a:srgbClr val="FF0000"/>
                </a:solidFill>
              </a:rPr>
              <a:t>這是一個最抽象的概念</a:t>
            </a:r>
            <a:r>
              <a:rPr lang="zh-TW" altLang="zh-TW" dirty="0" smtClean="0"/>
              <a:t>，它說明了有一個數值量在一些事件發生時不會改變。它並不是任何物理過程或者具體事物的描述；它僅僅是一個事實：我們可以先對系統計算一些數值，而當系統經歷了一些變化之後，我們同樣的再去計算那些數值，結果會發現數值和一開始的時候是相同的。</a:t>
            </a:r>
            <a:endParaRPr lang="en-US" altLang="zh-TW" dirty="0" smtClean="0"/>
          </a:p>
        </p:txBody>
      </p:sp>
      <p:sp>
        <p:nvSpPr>
          <p:cNvPr id="14" name="矩形 13"/>
          <p:cNvSpPr/>
          <p:nvPr/>
        </p:nvSpPr>
        <p:spPr>
          <a:xfrm>
            <a:off x="3923928" y="764704"/>
            <a:ext cx="49685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zh-TW" altLang="zh-TW" dirty="0" smtClean="0"/>
              <a:t>能量的概念出自於萊布尼茲的</a:t>
            </a:r>
            <a:r>
              <a:rPr lang="zh-TW" altLang="zh-TW" b="1" dirty="0" smtClean="0"/>
              <a:t>活動的力</a:t>
            </a:r>
            <a:r>
              <a:rPr lang="en-US" altLang="zh-TW" dirty="0" smtClean="0"/>
              <a:t>(</a:t>
            </a:r>
            <a:r>
              <a:rPr lang="la-Latn" altLang="zh-TW" dirty="0" smtClean="0"/>
              <a:t>vis viva</a:t>
            </a:r>
            <a:r>
              <a:rPr lang="en-US" altLang="zh-TW" dirty="0" smtClean="0"/>
              <a:t>)</a:t>
            </a:r>
            <a:r>
              <a:rPr lang="zh-TW" altLang="zh-TW" dirty="0" smtClean="0"/>
              <a:t>想法，而定義於一個</a:t>
            </a:r>
            <a:r>
              <a:rPr lang="zh-TW" altLang="zh-TW" b="1" dirty="0" smtClean="0"/>
              <a:t>物體質量和其速度的平方的積</a:t>
            </a:r>
            <a:r>
              <a:rPr lang="en-US" altLang="zh-TW" b="1" dirty="0" smtClean="0"/>
              <a:t> </a:t>
            </a:r>
            <a:r>
              <a:rPr lang="en-US" altLang="zh-TW" b="1" dirty="0" smtClean="0">
                <a:solidFill>
                  <a:srgbClr val="006600"/>
                </a:solidFill>
              </a:rPr>
              <a:t>(</a:t>
            </a:r>
            <a:r>
              <a:rPr lang="zh-TW" altLang="en-US" b="1" dirty="0" smtClean="0">
                <a:solidFill>
                  <a:srgbClr val="006600"/>
                </a:solidFill>
              </a:rPr>
              <a:t>動能</a:t>
            </a:r>
            <a:r>
              <a:rPr lang="en-US" altLang="zh-TW" b="1" dirty="0" smtClean="0">
                <a:solidFill>
                  <a:srgbClr val="006600"/>
                </a:solidFill>
              </a:rPr>
              <a:t>)</a:t>
            </a:r>
            <a:r>
              <a:rPr lang="zh-TW" altLang="zh-TW" dirty="0" smtClean="0"/>
              <a:t>。</a:t>
            </a:r>
            <a:endParaRPr lang="zh-TW" altLang="en-US" dirty="0" smtClean="0"/>
          </a:p>
          <a:p>
            <a:pPr eaLnBrk="1" hangingPunct="1"/>
            <a:r>
              <a:rPr lang="zh-TW" altLang="zh-TW" b="1" dirty="0" smtClean="0">
                <a:solidFill>
                  <a:srgbClr val="FF0000"/>
                </a:solidFill>
              </a:rPr>
              <a:t>1807年</a:t>
            </a:r>
            <a:r>
              <a:rPr lang="zh-TW" altLang="zh-TW" dirty="0" smtClean="0"/>
              <a:t>，</a:t>
            </a:r>
            <a:r>
              <a:rPr lang="zh-TW" altLang="en-US" dirty="0" smtClean="0"/>
              <a:t>湯</a:t>
            </a:r>
            <a:r>
              <a:rPr lang="zh-TW" altLang="zh-TW" dirty="0" smtClean="0"/>
              <a:t>馬斯·楊</a:t>
            </a:r>
            <a:r>
              <a:rPr lang="zh-TW" altLang="en-US" dirty="0" smtClean="0"/>
              <a:t>引</a:t>
            </a:r>
            <a:r>
              <a:rPr lang="zh-TW" altLang="zh-TW" dirty="0" smtClean="0"/>
              <a:t>用</a:t>
            </a:r>
            <a:r>
              <a:rPr lang="zh-TW" altLang="zh-TW" b="1" dirty="0" smtClean="0"/>
              <a:t>能量</a:t>
            </a:r>
            <a:r>
              <a:rPr lang="zh-TW" altLang="zh-TW" dirty="0" smtClean="0"/>
              <a:t>來取代</a:t>
            </a:r>
            <a:r>
              <a:rPr lang="zh-TW" altLang="zh-TW" b="1" dirty="0" smtClean="0"/>
              <a:t>活動的力</a:t>
            </a:r>
            <a:r>
              <a:rPr lang="zh-TW" altLang="zh-TW" dirty="0" smtClean="0"/>
              <a:t>。</a:t>
            </a:r>
            <a:endParaRPr lang="zh-TW" altLang="en-US" dirty="0" smtClean="0"/>
          </a:p>
          <a:p>
            <a:pPr eaLnBrk="1" hangingPunct="1"/>
            <a:r>
              <a:rPr lang="zh-TW" altLang="zh-TW" b="1" dirty="0" smtClean="0">
                <a:solidFill>
                  <a:srgbClr val="FF0000"/>
                </a:solidFill>
              </a:rPr>
              <a:t>182</a:t>
            </a:r>
            <a:r>
              <a:rPr lang="en-US" altLang="zh-TW" b="1" dirty="0" smtClean="0">
                <a:solidFill>
                  <a:srgbClr val="FF0000"/>
                </a:solidFill>
              </a:rPr>
              <a:t>8</a:t>
            </a:r>
            <a:r>
              <a:rPr lang="zh-TW" altLang="zh-TW" b="1" dirty="0" smtClean="0">
                <a:solidFill>
                  <a:srgbClr val="FF0000"/>
                </a:solidFill>
              </a:rPr>
              <a:t>年</a:t>
            </a:r>
            <a:r>
              <a:rPr lang="zh-TW" altLang="zh-TW" dirty="0" smtClean="0"/>
              <a:t>，</a:t>
            </a:r>
            <a:r>
              <a:rPr lang="zh-TW" altLang="en-US" dirty="0" smtClean="0"/>
              <a:t>格林</a:t>
            </a:r>
            <a:r>
              <a:rPr lang="en-US" altLang="zh-TW" dirty="0" smtClean="0"/>
              <a:t>(Green)</a:t>
            </a:r>
            <a:r>
              <a:rPr lang="zh-TW" altLang="en-US" dirty="0" smtClean="0"/>
              <a:t>引進了「</a:t>
            </a:r>
            <a:r>
              <a:rPr lang="zh-TW" altLang="zh-TW" dirty="0" smtClean="0"/>
              <a:t>位能</a:t>
            </a:r>
            <a:r>
              <a:rPr lang="zh-TW" altLang="en-US" dirty="0" smtClean="0"/>
              <a:t>函數」的概念，並討論了電</a:t>
            </a:r>
            <a:r>
              <a:rPr lang="zh-TW" altLang="zh-TW" dirty="0" smtClean="0"/>
              <a:t>位</a:t>
            </a:r>
            <a:r>
              <a:rPr lang="zh-TW" altLang="en-US" dirty="0" smtClean="0"/>
              <a:t>與電力之間的關係。</a:t>
            </a:r>
          </a:p>
          <a:p>
            <a:pPr eaLnBrk="1" hangingPunct="1"/>
            <a:r>
              <a:rPr lang="zh-TW" altLang="zh-TW" b="1" dirty="0" smtClean="0">
                <a:solidFill>
                  <a:srgbClr val="FF0000"/>
                </a:solidFill>
              </a:rPr>
              <a:t>1829年</a:t>
            </a:r>
            <a:r>
              <a:rPr lang="zh-TW" altLang="zh-TW" dirty="0" smtClean="0"/>
              <a:t>，科里奧利</a:t>
            </a:r>
            <a:r>
              <a:rPr lang="zh-TW" altLang="en-US" dirty="0" smtClean="0"/>
              <a:t>和彭賽列各自發表的著作中引進了「功」和「動能」的概念，並討論了兩者之間的關係。</a:t>
            </a:r>
            <a:r>
              <a:rPr lang="zh-TW" altLang="zh-TW" b="1" dirty="0" smtClean="0"/>
              <a:t>機械功</a:t>
            </a:r>
            <a:r>
              <a:rPr lang="zh-TW" altLang="zh-TW" dirty="0" smtClean="0"/>
              <a:t>表示力對位移的累積</a:t>
            </a:r>
            <a:r>
              <a:rPr lang="zh-TW" altLang="en-US" dirty="0" smtClean="0"/>
              <a:t>最初也是科里奧利</a:t>
            </a:r>
            <a:r>
              <a:rPr lang="zh-TW" altLang="zh-TW" dirty="0" smtClean="0"/>
              <a:t>提出</a:t>
            </a:r>
            <a:r>
              <a:rPr lang="zh-TW" altLang="en-US" dirty="0" smtClean="0"/>
              <a:t>的</a:t>
            </a:r>
            <a:r>
              <a:rPr lang="zh-TW" altLang="en-US" b="1" dirty="0" smtClean="0"/>
              <a:t>。</a:t>
            </a:r>
            <a:endParaRPr lang="en-US" altLang="zh-TW" b="1" dirty="0" smtClean="0"/>
          </a:p>
          <a:p>
            <a:pPr eaLnBrk="1" hangingPunct="1"/>
            <a:r>
              <a:rPr lang="zh-TW" altLang="zh-TW" b="1" dirty="0" smtClean="0">
                <a:solidFill>
                  <a:srgbClr val="FF0000"/>
                </a:solidFill>
              </a:rPr>
              <a:t>1853年</a:t>
            </a:r>
            <a:r>
              <a:rPr lang="zh-TW" altLang="zh-TW" dirty="0" smtClean="0"/>
              <a:t>，</a:t>
            </a:r>
            <a:r>
              <a:rPr lang="zh-TW" altLang="en-US" dirty="0" smtClean="0"/>
              <a:t>蘭金</a:t>
            </a:r>
            <a:r>
              <a:rPr lang="en-US" altLang="zh-TW" dirty="0" smtClean="0"/>
              <a:t>(</a:t>
            </a:r>
            <a:r>
              <a:rPr lang="zh-TW" altLang="zh-TW" dirty="0" smtClean="0"/>
              <a:t>Rankine</a:t>
            </a:r>
            <a:r>
              <a:rPr lang="zh-TW" altLang="en-US" dirty="0" smtClean="0"/>
              <a:t>)</a:t>
            </a:r>
            <a:r>
              <a:rPr lang="zh-TW" altLang="zh-TW" dirty="0" smtClean="0"/>
              <a:t>提出了</a:t>
            </a:r>
            <a:r>
              <a:rPr lang="zh-TW" altLang="zh-TW" b="1" dirty="0" smtClean="0"/>
              <a:t>位能</a:t>
            </a:r>
            <a:r>
              <a:rPr lang="zh-TW" altLang="zh-TW" dirty="0" smtClean="0"/>
              <a:t>這個詞</a:t>
            </a:r>
            <a:r>
              <a:rPr lang="zh-TW" altLang="en-US" dirty="0" smtClean="0"/>
              <a:t>，並討論了</a:t>
            </a:r>
            <a:r>
              <a:rPr lang="zh-TW" altLang="zh-TW" dirty="0" smtClean="0"/>
              <a:t>位能</a:t>
            </a:r>
            <a:r>
              <a:rPr lang="zh-TW" altLang="en-US" dirty="0" smtClean="0"/>
              <a:t>與</a:t>
            </a:r>
            <a:r>
              <a:rPr lang="zh-TW" altLang="zh-TW" dirty="0" smtClean="0"/>
              <a:t>能量</a:t>
            </a:r>
            <a:r>
              <a:rPr lang="zh-TW" altLang="en-US" dirty="0" smtClean="0"/>
              <a:t>之間的轉</a:t>
            </a:r>
            <a:r>
              <a:rPr lang="zh-TW" altLang="zh-TW" dirty="0" smtClean="0"/>
              <a:t>換</a:t>
            </a:r>
            <a:r>
              <a:rPr lang="zh-TW" altLang="en-US" dirty="0" smtClean="0"/>
              <a:t>關係。 </a:t>
            </a:r>
            <a:r>
              <a:rPr lang="zh-TW" altLang="zh-TW" dirty="0" smtClean="0"/>
              <a:t>。</a:t>
            </a:r>
            <a:endParaRPr lang="zh-TW" altLang="en-US" dirty="0"/>
          </a:p>
        </p:txBody>
      </p: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320644" y="2693080"/>
            <a:ext cx="1639720" cy="751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38088" tIns="6348" rIns="38088" bIns="6348" anchor="ctr">
            <a:spAutoFit/>
          </a:bodyPr>
          <a:lstStyle/>
          <a:p>
            <a:r>
              <a:rPr lang="zh-TW" altLang="en-US" sz="1600" dirty="0"/>
              <a:t>湯</a:t>
            </a:r>
            <a:r>
              <a:rPr lang="zh-TW" altLang="zh-TW" sz="1600" dirty="0"/>
              <a:t>馬斯</a:t>
            </a:r>
            <a:r>
              <a:rPr lang="en-US" altLang="zh-TW" sz="1600" dirty="0"/>
              <a:t>·</a:t>
            </a:r>
            <a:r>
              <a:rPr lang="zh-TW" altLang="en-US" sz="1600" dirty="0" smtClean="0"/>
              <a:t>楊格 </a:t>
            </a:r>
            <a:endParaRPr lang="zh-TW" altLang="en-US" sz="1600" dirty="0"/>
          </a:p>
          <a:p>
            <a:r>
              <a:rPr lang="en-US" altLang="zh-TW" sz="1600" dirty="0"/>
              <a:t>(</a:t>
            </a:r>
            <a:r>
              <a:rPr lang="de-DE" altLang="zh-TW" sz="1600" dirty="0"/>
              <a:t>Thomas Young) </a:t>
            </a:r>
          </a:p>
          <a:p>
            <a:r>
              <a:rPr lang="en-US" altLang="zh-TW" sz="1600" dirty="0"/>
              <a:t>1773-1829 (</a:t>
            </a:r>
            <a:r>
              <a:rPr lang="zh-TW" altLang="en-US" sz="1600" dirty="0"/>
              <a:t>英</a:t>
            </a:r>
            <a:r>
              <a:rPr lang="en-US" altLang="zh-TW" sz="1600" dirty="0"/>
              <a:t>)</a:t>
            </a:r>
            <a:endParaRPr lang="de-DE" altLang="zh-TW" sz="1600" dirty="0"/>
          </a:p>
        </p:txBody>
      </p:sp>
      <p:pic>
        <p:nvPicPr>
          <p:cNvPr id="16" name="Picture 40" descr="Thomas Young (scientist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540" y="777269"/>
            <a:ext cx="1420937" cy="1799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7" descr="150px-Gustave_corioli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0733" y="777269"/>
            <a:ext cx="165618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30"/>
          <p:cNvSpPr>
            <a:spLocks noChangeArrowheads="1"/>
          </p:cNvSpPr>
          <p:nvPr/>
        </p:nvSpPr>
        <p:spPr bwMode="auto">
          <a:xfrm>
            <a:off x="2094357" y="2693080"/>
            <a:ext cx="162256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TW" altLang="en-US" sz="1600" dirty="0"/>
              <a:t>科里奧</a:t>
            </a:r>
            <a:r>
              <a:rPr lang="zh-TW" altLang="en-US" sz="1600" dirty="0" smtClean="0"/>
              <a:t>利</a:t>
            </a:r>
            <a:endParaRPr lang="en-US" altLang="zh-TW" sz="1600" dirty="0" smtClean="0"/>
          </a:p>
          <a:p>
            <a:r>
              <a:rPr lang="en-US" altLang="zh-TW" sz="1600" dirty="0" smtClean="0"/>
              <a:t>(</a:t>
            </a:r>
            <a:r>
              <a:rPr lang="en-US" altLang="zh-TW" sz="1600" dirty="0" err="1"/>
              <a:t>Coriolis</a:t>
            </a:r>
            <a:r>
              <a:rPr lang="en-US" altLang="zh-TW" sz="1600" dirty="0"/>
              <a:t>)</a:t>
            </a:r>
          </a:p>
          <a:p>
            <a:r>
              <a:rPr lang="fr-FR" altLang="zh-TW" sz="1600" dirty="0"/>
              <a:t>1792-1843 (</a:t>
            </a:r>
            <a:r>
              <a:rPr lang="zh-TW" altLang="fr-FR" sz="1600" dirty="0"/>
              <a:t>法</a:t>
            </a:r>
            <a:r>
              <a:rPr lang="fr-FR" altLang="zh-TW" sz="1600" dirty="0"/>
              <a:t>) </a:t>
            </a:r>
            <a:endParaRPr lang="en-US" altLang="zh-TW" sz="1600" dirty="0"/>
          </a:p>
        </p:txBody>
      </p:sp>
      <p:sp>
        <p:nvSpPr>
          <p:cNvPr id="2" name="矩形 1"/>
          <p:cNvSpPr/>
          <p:nvPr/>
        </p:nvSpPr>
        <p:spPr>
          <a:xfrm>
            <a:off x="297489" y="3560175"/>
            <a:ext cx="33257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dirty="0"/>
              <a:t>科里奧</a:t>
            </a:r>
            <a:r>
              <a:rPr lang="zh-TW" altLang="en-US" sz="1600" dirty="0" smtClean="0"/>
              <a:t>利是七十二</a:t>
            </a:r>
            <a:r>
              <a:rPr lang="zh-TW" altLang="en-US" sz="1600" dirty="0"/>
              <a:t>位名字被刻在巴黎艾菲爾鐵塔上的法國科學家之一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10"/>
          <p:cNvSpPr>
            <a:spLocks noChangeArrowheads="1"/>
          </p:cNvSpPr>
          <p:nvPr/>
        </p:nvSpPr>
        <p:spPr bwMode="auto">
          <a:xfrm>
            <a:off x="2843808" y="231904"/>
            <a:ext cx="41764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</a:rPr>
              <a:t>能</a:t>
            </a:r>
            <a:r>
              <a:rPr lang="zh-TW" altLang="zh-TW" sz="2400" b="1" dirty="0" smtClean="0">
                <a:solidFill>
                  <a:srgbClr val="FF0000"/>
                </a:solidFill>
              </a:rPr>
              <a:t>量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的</a:t>
            </a:r>
            <a:r>
              <a:rPr lang="zh-TW" altLang="zh-TW" sz="2400" b="1" dirty="0" smtClean="0">
                <a:solidFill>
                  <a:srgbClr val="FF0000"/>
                </a:solidFill>
              </a:rPr>
              <a:t>簡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單</a:t>
            </a:r>
            <a:r>
              <a:rPr lang="zh-TW" altLang="zh-TW" sz="2400" b="1" dirty="0" smtClean="0">
                <a:solidFill>
                  <a:srgbClr val="FF0000"/>
                </a:solidFill>
              </a:rPr>
              <a:t>分類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: </a:t>
            </a:r>
            <a:r>
              <a:rPr lang="zh-TW" altLang="zh-TW" sz="2400" b="1" dirty="0" smtClean="0">
                <a:solidFill>
                  <a:srgbClr val="006600"/>
                </a:solidFill>
              </a:rPr>
              <a:t>動能</a:t>
            </a:r>
            <a:r>
              <a:rPr lang="zh-TW" altLang="zh-TW" sz="2400" b="1" dirty="0" smtClean="0"/>
              <a:t>和位能</a:t>
            </a:r>
            <a:endParaRPr lang="zh-TW" alt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03018" y="4098352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</a:rPr>
              <a:t>就力</a:t>
            </a:r>
            <a:r>
              <a:rPr lang="zh-TW" altLang="en-US" sz="2400" b="1" dirty="0" smtClean="0">
                <a:solidFill>
                  <a:srgbClr val="FF0000"/>
                </a:solidFill>
                <a:latin typeface="+mn-ea"/>
              </a:rPr>
              <a:t>學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能而言</a:t>
            </a:r>
            <a:r>
              <a:rPr lang="zh-TW" altLang="en-US" sz="2400" b="1" dirty="0" smtClean="0">
                <a:solidFill>
                  <a:srgbClr val="006600"/>
                </a:solidFill>
              </a:rPr>
              <a:t>→ 動能</a:t>
            </a:r>
            <a:r>
              <a:rPr lang="en-US" altLang="zh-TW" sz="2400" b="1" dirty="0" smtClean="0">
                <a:solidFill>
                  <a:srgbClr val="006600"/>
                </a:solidFill>
              </a:rPr>
              <a:t>:</a:t>
            </a:r>
            <a:r>
              <a:rPr lang="zh-TW" altLang="en-US" sz="2400" b="1" dirty="0" smtClean="0">
                <a:solidFill>
                  <a:srgbClr val="006600"/>
                </a:solidFill>
              </a:rPr>
              <a:t>「功」和「動能」的轉換</a:t>
            </a:r>
            <a:endParaRPr lang="en-US" altLang="zh-TW" sz="2400" b="1" dirty="0" smtClean="0">
              <a:solidFill>
                <a:srgbClr val="006600"/>
              </a:solidFill>
            </a:endParaRPr>
          </a:p>
          <a:p>
            <a:r>
              <a:rPr lang="zh-TW" altLang="en-US" sz="2400" b="1" dirty="0" smtClean="0">
                <a:solidFill>
                  <a:srgbClr val="006600"/>
                </a:solidFill>
              </a:rPr>
              <a:t>           </a:t>
            </a:r>
            <a:endParaRPr lang="en-US" altLang="zh-TW" sz="2400" b="1" dirty="0" smtClean="0">
              <a:solidFill>
                <a:srgbClr val="006600"/>
              </a:solidFill>
            </a:endParaRPr>
          </a:p>
          <a:p>
            <a:r>
              <a:rPr lang="en-US" altLang="zh-TW" sz="2400" b="1" dirty="0" smtClean="0">
                <a:solidFill>
                  <a:srgbClr val="006600"/>
                </a:solidFill>
              </a:rPr>
              <a:t>     </a:t>
            </a:r>
            <a:r>
              <a:rPr lang="en-US" altLang="zh-TW" sz="2400" dirty="0" smtClean="0">
                <a:solidFill>
                  <a:srgbClr val="006600"/>
                </a:solidFill>
              </a:rPr>
              <a:t>Kinetic energy </a:t>
            </a:r>
            <a:r>
              <a:rPr lang="en-US" altLang="zh-TW" sz="2400" i="1" dirty="0" smtClean="0">
                <a:solidFill>
                  <a:srgbClr val="006600"/>
                </a:solidFill>
              </a:rPr>
              <a:t>K</a:t>
            </a:r>
            <a:r>
              <a:rPr lang="en-US" altLang="zh-TW" sz="2400" dirty="0" smtClean="0">
                <a:solidFill>
                  <a:srgbClr val="006600"/>
                </a:solidFill>
              </a:rPr>
              <a:t> = ½</a:t>
            </a:r>
            <a:r>
              <a:rPr lang="en-US" altLang="zh-TW" sz="2400" i="1" dirty="0" smtClean="0">
                <a:solidFill>
                  <a:srgbClr val="006600"/>
                </a:solidFill>
              </a:rPr>
              <a:t>mv</a:t>
            </a:r>
            <a:r>
              <a:rPr lang="en-US" altLang="zh-TW" sz="2400" baseline="30000" dirty="0" smtClean="0">
                <a:solidFill>
                  <a:srgbClr val="006600"/>
                </a:solidFill>
              </a:rPr>
              <a:t>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941168"/>
            <a:ext cx="2064229" cy="1548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3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216952"/>
              </p:ext>
            </p:extLst>
          </p:nvPr>
        </p:nvGraphicFramePr>
        <p:xfrm>
          <a:off x="1763688" y="5589240"/>
          <a:ext cx="1800200" cy="7063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方程式" r:id="rId4" imgW="774364" imgH="304668" progId="Equation.3">
                  <p:embed/>
                </p:oleObj>
              </mc:Choice>
              <mc:Fallback>
                <p:oleObj name="方程式" r:id="rId4" imgW="774364" imgH="304668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5589240"/>
                        <a:ext cx="1800200" cy="70635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矩形 13"/>
          <p:cNvSpPr/>
          <p:nvPr/>
        </p:nvSpPr>
        <p:spPr>
          <a:xfrm>
            <a:off x="536527" y="721729"/>
            <a:ext cx="820891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000" dirty="0" smtClean="0"/>
              <a:t>在古典力學中，</a:t>
            </a:r>
            <a:r>
              <a:rPr lang="zh-TW" altLang="zh-TW" sz="2000" b="1" dirty="0" smtClean="0"/>
              <a:t>位能</a:t>
            </a:r>
            <a:r>
              <a:rPr lang="zh-TW" altLang="zh-TW" sz="2000" dirty="0" smtClean="0"/>
              <a:t>和</a:t>
            </a:r>
            <a:r>
              <a:rPr lang="zh-TW" altLang="zh-TW" sz="2000" b="1" dirty="0" smtClean="0">
                <a:solidFill>
                  <a:srgbClr val="006600"/>
                </a:solidFill>
              </a:rPr>
              <a:t>動能</a:t>
            </a:r>
            <a:r>
              <a:rPr lang="zh-TW" altLang="zh-TW" sz="2000" dirty="0" smtClean="0"/>
              <a:t>之間是有所區別的，位能為一物體所在位置的函數，而動能則與物體的位移速度有關。位置與位移都有其特定的參考坐標：這通常為地球表面上的任意一點。科學家試圖用古典力學將所有的能量形式分類為動能和位能兩種。但這不是最簡化的分類。</a:t>
            </a:r>
            <a:r>
              <a:rPr lang="zh-TW" altLang="en-US" sz="2000" b="1" dirty="0" smtClean="0">
                <a:solidFill>
                  <a:srgbClr val="006600"/>
                </a:solidFill>
              </a:rPr>
              <a:t>  </a:t>
            </a:r>
            <a:endParaRPr lang="en-US" altLang="zh-TW" sz="2000" b="1" dirty="0" smtClean="0">
              <a:solidFill>
                <a:srgbClr val="006600"/>
              </a:solidFill>
            </a:endParaRPr>
          </a:p>
          <a:p>
            <a:endParaRPr lang="en-US" altLang="zh-TW" sz="2000" dirty="0" smtClean="0"/>
          </a:p>
          <a:p>
            <a:r>
              <a:rPr lang="zh-TW" altLang="zh-TW" sz="2000" dirty="0" smtClean="0"/>
              <a:t>費曼指出：動能和位能的概念都取決於尺度的大小。例如，宏觀尺度的動能和位能可以說是不包括熱能的。當我們考慮的問題只涉及一種尺度，那麼這個尺度的相依性並不會造成困擾；但是當問題涉及了不同尺度時，例如摩擦使</a:t>
            </a:r>
            <a:r>
              <a:rPr lang="zh-TW" altLang="zh-TW" sz="2000" b="1" dirty="0" smtClean="0"/>
              <a:t>巨觀的功</a:t>
            </a:r>
            <a:r>
              <a:rPr lang="zh-TW" altLang="zh-TW" sz="2000" dirty="0" smtClean="0"/>
              <a:t>轉換成</a:t>
            </a:r>
            <a:r>
              <a:rPr lang="zh-TW" altLang="zh-TW" sz="2000" b="1" dirty="0" smtClean="0"/>
              <a:t>微觀的熱能</a:t>
            </a:r>
            <a:r>
              <a:rPr lang="zh-TW" altLang="zh-TW" sz="2000" dirty="0" smtClean="0"/>
              <a:t>，在這樣的情形下就容易發生混淆。</a:t>
            </a:r>
            <a:r>
              <a:rPr lang="zh-TW" altLang="en-US" b="1" dirty="0" smtClean="0">
                <a:solidFill>
                  <a:srgbClr val="006600"/>
                </a:solidFill>
              </a:rPr>
              <a:t> </a:t>
            </a:r>
            <a:r>
              <a:rPr lang="en-US" altLang="zh-TW" b="1" dirty="0" smtClean="0">
                <a:solidFill>
                  <a:srgbClr val="006600"/>
                </a:solidFill>
              </a:rPr>
              <a:t>    </a:t>
            </a:r>
            <a:endParaRPr lang="en-US" altLang="zh-TW" dirty="0" smtClean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10"/>
          <p:cNvSpPr>
            <a:spLocks noChangeArrowheads="1"/>
          </p:cNvSpPr>
          <p:nvPr/>
        </p:nvSpPr>
        <p:spPr bwMode="auto">
          <a:xfrm>
            <a:off x="2051720" y="265062"/>
            <a:ext cx="59046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en-US" sz="2400" b="1" dirty="0" smtClean="0"/>
              <a:t>位能</a:t>
            </a:r>
            <a:r>
              <a:rPr lang="en-US" altLang="zh-TW" sz="2400" b="1" dirty="0" smtClean="0"/>
              <a:t>: </a:t>
            </a:r>
            <a:r>
              <a:rPr lang="zh-TW" altLang="en-US" sz="2400" b="1" dirty="0" smtClean="0"/>
              <a:t>交互作用能</a:t>
            </a:r>
            <a:r>
              <a:rPr lang="zh-TW" altLang="zh-TW" sz="2400" b="1" dirty="0" smtClean="0"/>
              <a:t>量</a:t>
            </a:r>
            <a:r>
              <a:rPr lang="en-US" altLang="zh-TW" sz="2400" b="1" dirty="0" smtClean="0"/>
              <a:t>(Interaction energy)</a:t>
            </a:r>
            <a:endParaRPr lang="zh-TW" altLang="en-US" sz="2400" b="1" dirty="0"/>
          </a:p>
        </p:txBody>
      </p:sp>
      <p:sp>
        <p:nvSpPr>
          <p:cNvPr id="4" name="矩形 3"/>
          <p:cNvSpPr/>
          <p:nvPr/>
        </p:nvSpPr>
        <p:spPr>
          <a:xfrm>
            <a:off x="683568" y="980728"/>
            <a:ext cx="8064896" cy="4893647"/>
          </a:xfrm>
          <a:prstGeom prst="rect">
            <a:avLst/>
          </a:prstGeom>
          <a:ln w="25400" cmpd="sng">
            <a:noFill/>
          </a:ln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</a:rPr>
              <a:t>力</a:t>
            </a:r>
            <a:r>
              <a:rPr lang="zh-TW" altLang="en-US" sz="2400" b="1" dirty="0" smtClean="0">
                <a:solidFill>
                  <a:srgbClr val="FF0000"/>
                </a:solidFill>
                <a:latin typeface="+mn-ea"/>
              </a:rPr>
              <a:t>學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能 </a:t>
            </a:r>
            <a:r>
              <a:rPr lang="zh-TW" altLang="en-US" sz="2400" b="1" dirty="0" smtClean="0"/>
              <a:t>→ 位能</a:t>
            </a:r>
            <a:r>
              <a:rPr lang="en-US" altLang="zh-TW" sz="2400" b="1" dirty="0" smtClean="0"/>
              <a:t>(potential)</a:t>
            </a:r>
          </a:p>
          <a:p>
            <a:r>
              <a:rPr lang="zh-TW" altLang="en-US" sz="2400" b="1" dirty="0" smtClean="0">
                <a:solidFill>
                  <a:srgbClr val="0033CC"/>
                </a:solidFill>
              </a:rPr>
              <a:t> </a:t>
            </a:r>
            <a:endParaRPr lang="en-US" altLang="zh-TW" sz="2400" b="1" dirty="0" smtClean="0">
              <a:solidFill>
                <a:srgbClr val="0033CC"/>
              </a:solidFill>
            </a:endParaRPr>
          </a:p>
          <a:p>
            <a:r>
              <a:rPr lang="en-US" altLang="zh-TW" sz="2400" b="1" dirty="0" smtClean="0">
                <a:solidFill>
                  <a:srgbClr val="0033CC"/>
                </a:solidFill>
              </a:rPr>
              <a:t> </a:t>
            </a:r>
            <a:r>
              <a:rPr lang="zh-TW" altLang="en-US" sz="2400" b="1" dirty="0" smtClean="0">
                <a:solidFill>
                  <a:srgbClr val="0033CC"/>
                </a:solidFill>
              </a:rPr>
              <a:t> 彈力位能 </a:t>
            </a:r>
            <a:r>
              <a:rPr lang="en-US" altLang="zh-TW" sz="2400" i="1" dirty="0" smtClean="0">
                <a:solidFill>
                  <a:srgbClr val="0033CC"/>
                </a:solidFill>
              </a:rPr>
              <a:t>U </a:t>
            </a:r>
            <a:r>
              <a:rPr lang="en-US" altLang="zh-TW" sz="2400" dirty="0" smtClean="0">
                <a:solidFill>
                  <a:srgbClr val="0033CC"/>
                </a:solidFill>
              </a:rPr>
              <a:t>= ½</a:t>
            </a:r>
            <a:r>
              <a:rPr lang="en-US" altLang="zh-TW" sz="2400" i="1" dirty="0" smtClean="0">
                <a:solidFill>
                  <a:srgbClr val="0033CC"/>
                </a:solidFill>
              </a:rPr>
              <a:t>kx</a:t>
            </a:r>
            <a:r>
              <a:rPr lang="en-US" altLang="zh-TW" sz="2400" baseline="30000" dirty="0" smtClean="0">
                <a:solidFill>
                  <a:srgbClr val="0033CC"/>
                </a:solidFill>
              </a:rPr>
              <a:t>2</a:t>
            </a:r>
            <a:r>
              <a:rPr lang="en-US" altLang="zh-TW" sz="2400" dirty="0" smtClean="0">
                <a:solidFill>
                  <a:srgbClr val="0033CC"/>
                </a:solidFill>
              </a:rPr>
              <a:t> ← </a:t>
            </a:r>
            <a:r>
              <a:rPr lang="en-US" altLang="zh-TW" sz="2400" i="1" dirty="0" smtClean="0">
                <a:solidFill>
                  <a:srgbClr val="0033CC"/>
                </a:solidFill>
              </a:rPr>
              <a:t>F = – </a:t>
            </a:r>
            <a:r>
              <a:rPr lang="en-US" altLang="zh-TW" sz="2400" i="1" dirty="0" err="1" smtClean="0">
                <a:solidFill>
                  <a:srgbClr val="0033CC"/>
                </a:solidFill>
              </a:rPr>
              <a:t>kx</a:t>
            </a:r>
            <a:r>
              <a:rPr lang="en-US" altLang="zh-TW" sz="2400" i="1" dirty="0" smtClean="0">
                <a:solidFill>
                  <a:srgbClr val="0033CC"/>
                </a:solidFill>
              </a:rPr>
              <a:t> </a:t>
            </a:r>
            <a:r>
              <a:rPr lang="en-US" altLang="zh-TW" sz="2400" dirty="0" smtClean="0">
                <a:solidFill>
                  <a:srgbClr val="0033CC"/>
                </a:solidFill>
              </a:rPr>
              <a:t>(1D)</a:t>
            </a:r>
          </a:p>
          <a:p>
            <a:r>
              <a:rPr lang="zh-TW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                       </a:t>
            </a:r>
            <a:endParaRPr lang="en-US" altLang="zh-TW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zh-TW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  地表重力</a:t>
            </a:r>
            <a:r>
              <a:rPr lang="zh-TW" altLang="en-US" sz="2400" b="1" dirty="0" smtClean="0">
                <a:solidFill>
                  <a:srgbClr val="002060"/>
                </a:solidFill>
              </a:rPr>
              <a:t>位能 </a:t>
            </a:r>
            <a:r>
              <a:rPr lang="en-US" altLang="zh-TW" sz="2400" i="1" dirty="0" smtClean="0">
                <a:solidFill>
                  <a:srgbClr val="002060"/>
                </a:solidFill>
              </a:rPr>
              <a:t>U </a:t>
            </a:r>
            <a:r>
              <a:rPr lang="en-US" altLang="zh-TW" sz="2400" dirty="0" smtClean="0">
                <a:solidFill>
                  <a:srgbClr val="002060"/>
                </a:solidFill>
              </a:rPr>
              <a:t>= </a:t>
            </a:r>
            <a:r>
              <a:rPr lang="en-US" altLang="zh-TW" sz="2400" i="1" dirty="0" smtClean="0">
                <a:solidFill>
                  <a:srgbClr val="002060"/>
                </a:solidFill>
              </a:rPr>
              <a:t>mgh</a:t>
            </a:r>
            <a:r>
              <a:rPr lang="en-US" altLang="zh-TW" sz="2400" dirty="0" smtClean="0">
                <a:solidFill>
                  <a:srgbClr val="002060"/>
                </a:solidFill>
              </a:rPr>
              <a:t> </a:t>
            </a:r>
            <a:r>
              <a:rPr lang="en-US" altLang="zh-TW" sz="2400" b="1" dirty="0" smtClean="0">
                <a:solidFill>
                  <a:srgbClr val="002060"/>
                </a:solidFill>
              </a:rPr>
              <a:t>←</a:t>
            </a:r>
            <a:r>
              <a:rPr lang="en-US" altLang="zh-TW" sz="2400" dirty="0" smtClean="0">
                <a:solidFill>
                  <a:srgbClr val="002060"/>
                </a:solidFill>
              </a:rPr>
              <a:t> </a:t>
            </a:r>
            <a:r>
              <a:rPr lang="en-US" altLang="zh-TW" sz="2400" i="1" dirty="0" smtClean="0">
                <a:solidFill>
                  <a:srgbClr val="002060"/>
                </a:solidFill>
              </a:rPr>
              <a:t>F = mg</a:t>
            </a:r>
            <a:endParaRPr lang="en-US" altLang="zh-TW" sz="2400" dirty="0" smtClean="0">
              <a:solidFill>
                <a:srgbClr val="002060"/>
              </a:solidFill>
            </a:endParaRPr>
          </a:p>
          <a:p>
            <a:r>
              <a:rPr lang="zh-TW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    </a:t>
            </a:r>
            <a:endParaRPr lang="en-US" altLang="zh-TW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zh-TW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  重力</a:t>
            </a:r>
            <a:r>
              <a:rPr lang="zh-TW" altLang="en-US" sz="2400" b="1" dirty="0" smtClean="0">
                <a:solidFill>
                  <a:srgbClr val="002060"/>
                </a:solidFill>
              </a:rPr>
              <a:t>位能</a:t>
            </a:r>
            <a:endParaRPr lang="en-US" altLang="zh-TW" sz="2400" b="1" dirty="0" smtClean="0">
              <a:solidFill>
                <a:srgbClr val="002060"/>
              </a:solidFill>
            </a:endParaRPr>
          </a:p>
          <a:p>
            <a:endParaRPr lang="en-US" altLang="zh-TW" sz="2400" b="1" dirty="0" smtClean="0">
              <a:solidFill>
                <a:srgbClr val="006600"/>
              </a:solidFill>
            </a:endParaRPr>
          </a:p>
          <a:p>
            <a:r>
              <a:rPr lang="zh-TW" altLang="en-US" sz="2400" b="1" dirty="0" smtClean="0">
                <a:solidFill>
                  <a:srgbClr val="6600FF"/>
                </a:solidFill>
              </a:rPr>
              <a:t>  靜電位能</a:t>
            </a:r>
            <a:endParaRPr lang="en-US" altLang="zh-TW" sz="2400" b="1" dirty="0" smtClean="0">
              <a:solidFill>
                <a:srgbClr val="6600FF"/>
              </a:solidFill>
            </a:endParaRPr>
          </a:p>
          <a:p>
            <a:endParaRPr lang="en-US" altLang="zh-TW" sz="2400" b="1" dirty="0" smtClean="0">
              <a:solidFill>
                <a:srgbClr val="7030A0"/>
              </a:solidFill>
            </a:endParaRPr>
          </a:p>
          <a:p>
            <a:endParaRPr lang="en-US" altLang="zh-TW" sz="2400" b="1" dirty="0" smtClean="0">
              <a:solidFill>
                <a:srgbClr val="FF0000"/>
              </a:solidFill>
            </a:endParaRPr>
          </a:p>
          <a:p>
            <a:r>
              <a:rPr lang="zh-TW" altLang="en-US" sz="2400" b="1" dirty="0" smtClean="0">
                <a:solidFill>
                  <a:srgbClr val="FF0000"/>
                </a:solidFill>
              </a:rPr>
              <a:t>電磁能 </a:t>
            </a:r>
            <a:r>
              <a:rPr lang="zh-TW" altLang="en-US" sz="2400" b="1" dirty="0" smtClean="0"/>
              <a:t>→ </a:t>
            </a:r>
            <a:r>
              <a:rPr lang="zh-TW" altLang="en-US" sz="2400" b="1" dirty="0" smtClean="0">
                <a:solidFill>
                  <a:srgbClr val="6600FF"/>
                </a:solidFill>
              </a:rPr>
              <a:t>電能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、</a:t>
            </a:r>
            <a:r>
              <a:rPr lang="zh-TW" altLang="en-US" sz="2400" b="1" dirty="0" smtClean="0">
                <a:solidFill>
                  <a:srgbClr val="0070C0"/>
                </a:solidFill>
              </a:rPr>
              <a:t>磁能</a:t>
            </a:r>
            <a:endParaRPr lang="en-US" altLang="zh-TW" sz="2400" b="1" dirty="0" smtClean="0">
              <a:solidFill>
                <a:srgbClr val="0070C0"/>
              </a:solidFill>
            </a:endParaRPr>
          </a:p>
          <a:p>
            <a:r>
              <a:rPr lang="zh-TW" altLang="en-US" sz="2400" b="1" dirty="0" smtClean="0">
                <a:solidFill>
                  <a:srgbClr val="FF0000"/>
                </a:solidFill>
              </a:rPr>
              <a:t>熱能 、光能、化學能、核能</a:t>
            </a:r>
            <a:endParaRPr lang="zh-TW" altLang="en-US" dirty="0"/>
          </a:p>
        </p:txBody>
      </p:sp>
      <p:cxnSp>
        <p:nvCxnSpPr>
          <p:cNvPr id="7" name="直線單箭頭接點 6"/>
          <p:cNvCxnSpPr/>
          <p:nvPr/>
        </p:nvCxnSpPr>
        <p:spPr>
          <a:xfrm flipH="1">
            <a:off x="4067944" y="3429000"/>
            <a:ext cx="432048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物件 7"/>
          <p:cNvGraphicFramePr>
            <a:graphicFrameLocks noChangeAspect="1"/>
          </p:cNvGraphicFramePr>
          <p:nvPr/>
        </p:nvGraphicFramePr>
        <p:xfrm>
          <a:off x="4644008" y="3068960"/>
          <a:ext cx="1974413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58" name="方程式" r:id="rId3" imgW="1079032" imgH="393529" progId="Equation.3">
                  <p:embed/>
                </p:oleObj>
              </mc:Choice>
              <mc:Fallback>
                <p:oleObj name="方程式" r:id="rId3" imgW="1079032" imgH="393529" progId="Equation.3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3068960"/>
                        <a:ext cx="1974413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8418923"/>
              </p:ext>
            </p:extLst>
          </p:nvPr>
        </p:nvGraphicFramePr>
        <p:xfrm>
          <a:off x="2319338" y="3068638"/>
          <a:ext cx="1579562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59" name="方程式" r:id="rId5" imgW="863280" imgH="393480" progId="Equation.3">
                  <p:embed/>
                </p:oleObj>
              </mc:Choice>
              <mc:Fallback>
                <p:oleObj name="方程式" r:id="rId5" imgW="863280" imgH="393480" progId="Equation.3">
                  <p:embed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9338" y="3068638"/>
                        <a:ext cx="1579562" cy="719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直線單箭頭接點 9"/>
          <p:cNvCxnSpPr/>
          <p:nvPr/>
        </p:nvCxnSpPr>
        <p:spPr>
          <a:xfrm flipH="1">
            <a:off x="4067944" y="4149080"/>
            <a:ext cx="432048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009909"/>
              </p:ext>
            </p:extLst>
          </p:nvPr>
        </p:nvGraphicFramePr>
        <p:xfrm>
          <a:off x="2379663" y="3789363"/>
          <a:ext cx="1393825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60" name="方程式" r:id="rId7" imgW="761760" imgH="393480" progId="Equation.3">
                  <p:embed/>
                </p:oleObj>
              </mc:Choice>
              <mc:Fallback>
                <p:oleObj name="方程式" r:id="rId7" imgW="761760" imgH="393480" progId="Equation.3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9663" y="3789363"/>
                        <a:ext cx="1393825" cy="719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4644008" y="3789040"/>
          <a:ext cx="1603375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61" name="方程式" r:id="rId9" imgW="875920" imgH="393529" progId="Equation.3">
                  <p:embed/>
                </p:oleObj>
              </mc:Choice>
              <mc:Fallback>
                <p:oleObj name="方程式" r:id="rId9" imgW="875920" imgH="393529" progId="Equation.3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3789040"/>
                        <a:ext cx="1603375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直線單箭頭接點 12"/>
          <p:cNvCxnSpPr/>
          <p:nvPr/>
        </p:nvCxnSpPr>
        <p:spPr>
          <a:xfrm flipH="1" flipV="1">
            <a:off x="1979712" y="4509120"/>
            <a:ext cx="360040" cy="432048"/>
          </a:xfrm>
          <a:prstGeom prst="straightConnector1">
            <a:avLst/>
          </a:prstGeom>
          <a:ln w="25400">
            <a:solidFill>
              <a:srgbClr val="66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10"/>
          <p:cNvSpPr>
            <a:spLocks noChangeArrowheads="1"/>
          </p:cNvSpPr>
          <p:nvPr/>
        </p:nvSpPr>
        <p:spPr bwMode="auto">
          <a:xfrm>
            <a:off x="2771800" y="246203"/>
            <a:ext cx="4392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</a:rPr>
              <a:t>場的概念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(</a:t>
            </a:r>
            <a:r>
              <a:rPr lang="zh-TW" altLang="zh-TW" sz="2400" b="1" dirty="0" smtClean="0">
                <a:solidFill>
                  <a:srgbClr val="FF0000"/>
                </a:solidFill>
              </a:rPr>
              <a:t>抽象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但是</a:t>
            </a:r>
            <a:r>
              <a:rPr lang="zh-TW" altLang="zh-TW" sz="2400" b="1" dirty="0" smtClean="0">
                <a:solidFill>
                  <a:srgbClr val="FF0000"/>
                </a:solidFill>
              </a:rPr>
              <a:t>有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圖像</a:t>
            </a:r>
            <a:r>
              <a:rPr lang="zh-TW" altLang="zh-TW" sz="2400" b="1" dirty="0" smtClean="0">
                <a:solidFill>
                  <a:srgbClr val="FF0000"/>
                </a:solidFill>
              </a:rPr>
              <a:t>的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)</a:t>
            </a:r>
            <a:endParaRPr lang="zh-TW" alt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699792" y="3212976"/>
            <a:ext cx="61926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1845</a:t>
            </a:r>
            <a:r>
              <a:rPr lang="zh-TW" altLang="en-US" b="1" dirty="0" smtClean="0">
                <a:solidFill>
                  <a:srgbClr val="FF0000"/>
                </a:solidFill>
              </a:rPr>
              <a:t>年</a:t>
            </a:r>
            <a:r>
              <a:rPr lang="zh-TW" altLang="en-US" dirty="0" smtClean="0"/>
              <a:t>，法拉第創立了</a:t>
            </a:r>
            <a:r>
              <a:rPr lang="zh-TW" altLang="en-US" b="1" dirty="0" smtClean="0">
                <a:solidFill>
                  <a:srgbClr val="FF0000"/>
                </a:solidFill>
              </a:rPr>
              <a:t>力線和場的概念</a:t>
            </a:r>
            <a:r>
              <a:rPr lang="zh-TW" altLang="en-US" dirty="0" smtClean="0"/>
              <a:t>：這些流線由帶電體或者是磁鐵 的其中一極中放射出，射向另一電性的帶電體或是磁性異極的物體。這個概念幫助世人能夠將抽象的電磁場具體化。 </a:t>
            </a:r>
            <a:endParaRPr lang="en-US" altLang="zh-TW" dirty="0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43379" y="2920588"/>
            <a:ext cx="168988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1600" b="0" dirty="0"/>
              <a:t>法拉第</a:t>
            </a:r>
            <a:r>
              <a:rPr lang="en-US" altLang="zh-TW" sz="1600" b="0" dirty="0"/>
              <a:t>(Faraday)</a:t>
            </a:r>
          </a:p>
          <a:p>
            <a:r>
              <a:rPr lang="en-US" altLang="zh-TW" sz="1600" b="0" dirty="0"/>
              <a:t>1791-1867 (</a:t>
            </a:r>
            <a:r>
              <a:rPr lang="zh-TW" altLang="en-US" sz="1600" b="0" dirty="0"/>
              <a:t>英</a:t>
            </a:r>
            <a:r>
              <a:rPr lang="en-US" altLang="zh-TW" sz="1600" b="0" dirty="0"/>
              <a:t>)</a:t>
            </a:r>
            <a:endParaRPr lang="zh-TW" altLang="en-US" sz="1600" b="0" dirty="0"/>
          </a:p>
        </p:txBody>
      </p:sp>
      <p:pic>
        <p:nvPicPr>
          <p:cNvPr id="10" name="Picture 13" descr="https://encrypted-tbn3.gstatic.com/images?q=tbn:ANd9GcQaAgwpSauXkyQwTWBE705L8B_jE2uhF4RhVss6vaMdGNaXsz0vv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6019" y="827107"/>
            <a:ext cx="1764607" cy="2025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4" descr="DisplacementCurrent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145" y="4797152"/>
            <a:ext cx="3311525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slide0022_image13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4413305"/>
            <a:ext cx="4390430" cy="2048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170" name="Picture 2" descr="「重力場」的圖片搜尋結果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933480"/>
            <a:ext cx="2185902" cy="2102044"/>
          </a:xfrm>
          <a:prstGeom prst="rect">
            <a:avLst/>
          </a:prstGeom>
          <a:noFill/>
        </p:spPr>
      </p:pic>
      <p:sp>
        <p:nvSpPr>
          <p:cNvPr id="19" name="矩形 18"/>
          <p:cNvSpPr/>
          <p:nvPr/>
        </p:nvSpPr>
        <p:spPr>
          <a:xfrm>
            <a:off x="3499138" y="181095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 smtClean="0">
                <a:solidFill>
                  <a:srgbClr val="006600"/>
                </a:solidFill>
              </a:rPr>
              <a:t>引力場的圖像</a:t>
            </a:r>
            <a:endParaRPr lang="zh-TW" altLang="en-US" dirty="0">
              <a:solidFill>
                <a:srgbClr val="0066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691583" y="3505363"/>
            <a:ext cx="14847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dirty="0">
                <a:solidFill>
                  <a:srgbClr val="339933"/>
                </a:solidFill>
              </a:rPr>
              <a:t>科普利</a:t>
            </a:r>
            <a:r>
              <a:rPr lang="zh-TW" altLang="en-US" sz="1600" dirty="0" smtClean="0">
                <a:solidFill>
                  <a:srgbClr val="339933"/>
                </a:solidFill>
              </a:rPr>
              <a:t>獎</a:t>
            </a:r>
            <a:endParaRPr lang="en-US" altLang="zh-TW" sz="1600" dirty="0" smtClean="0">
              <a:solidFill>
                <a:srgbClr val="339933"/>
              </a:solidFill>
            </a:endParaRPr>
          </a:p>
          <a:p>
            <a:r>
              <a:rPr lang="en-US" altLang="zh-TW" sz="1600" dirty="0" smtClean="0">
                <a:solidFill>
                  <a:srgbClr val="339933"/>
                </a:solidFill>
              </a:rPr>
              <a:t>(1832 &amp; 1838)</a:t>
            </a:r>
            <a:endParaRPr lang="zh-TW" altLang="en-US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10"/>
          <p:cNvSpPr>
            <a:spLocks noChangeArrowheads="1"/>
          </p:cNvSpPr>
          <p:nvPr/>
        </p:nvSpPr>
        <p:spPr bwMode="auto">
          <a:xfrm>
            <a:off x="3203848" y="101353"/>
            <a:ext cx="36724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</a:rPr>
              <a:t>場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: 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交互作用力的起源</a:t>
            </a:r>
            <a:endParaRPr lang="zh-TW" alt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9552" y="692696"/>
            <a:ext cx="806489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rgbClr val="006600"/>
                </a:solidFill>
              </a:rPr>
              <a:t>質量 → 重力場 → 另一質量 </a:t>
            </a:r>
            <a:r>
              <a:rPr lang="en-US" altLang="zh-TW" sz="2000" b="1" i="1" dirty="0" smtClean="0">
                <a:solidFill>
                  <a:srgbClr val="006600"/>
                </a:solidFill>
              </a:rPr>
              <a:t>m </a:t>
            </a:r>
            <a:r>
              <a:rPr lang="zh-TW" altLang="en-US" sz="2000" b="1" dirty="0" smtClean="0">
                <a:solidFill>
                  <a:srgbClr val="006600"/>
                </a:solidFill>
              </a:rPr>
              <a:t>在重力場下所受的力 → </a:t>
            </a:r>
            <a:r>
              <a:rPr lang="en-US" altLang="zh-TW" sz="2000" b="1" i="1" dirty="0" smtClean="0">
                <a:solidFill>
                  <a:srgbClr val="006600"/>
                </a:solidFill>
              </a:rPr>
              <a:t>m </a:t>
            </a:r>
            <a:r>
              <a:rPr lang="zh-TW" altLang="en-US" sz="2000" b="1" dirty="0" smtClean="0">
                <a:solidFill>
                  <a:srgbClr val="006600"/>
                </a:solidFill>
              </a:rPr>
              <a:t>所受的重力</a:t>
            </a:r>
            <a:endParaRPr lang="en-US" altLang="zh-TW" sz="2000" b="1" dirty="0" smtClean="0">
              <a:solidFill>
                <a:srgbClr val="006600"/>
              </a:solidFill>
            </a:endParaRPr>
          </a:p>
          <a:p>
            <a:r>
              <a:rPr lang="zh-TW" altLang="en-US" sz="2000" b="1" dirty="0" smtClean="0">
                <a:solidFill>
                  <a:srgbClr val="006600"/>
                </a:solidFill>
              </a:rPr>
              <a:t> </a:t>
            </a:r>
            <a:endParaRPr lang="en-US" altLang="zh-TW" sz="2000" b="1" dirty="0" smtClean="0">
              <a:solidFill>
                <a:srgbClr val="006600"/>
              </a:solidFill>
            </a:endParaRPr>
          </a:p>
          <a:p>
            <a:endParaRPr lang="en-US" altLang="zh-TW" sz="2000" b="1" dirty="0" smtClean="0">
              <a:solidFill>
                <a:srgbClr val="006600"/>
              </a:solidFill>
            </a:endParaRPr>
          </a:p>
          <a:p>
            <a:r>
              <a:rPr lang="en-US" altLang="zh-TW" sz="2000" b="1" i="1" dirty="0" smtClean="0">
                <a:solidFill>
                  <a:srgbClr val="006600"/>
                </a:solidFill>
              </a:rPr>
              <a:t> M</a:t>
            </a:r>
            <a:endParaRPr lang="en-US" altLang="zh-TW" sz="2000" b="1" dirty="0" smtClean="0">
              <a:solidFill>
                <a:srgbClr val="006600"/>
              </a:solidFill>
            </a:endParaRPr>
          </a:p>
          <a:p>
            <a:r>
              <a:rPr lang="zh-TW" altLang="en-US" sz="2400" b="1" dirty="0" smtClean="0">
                <a:solidFill>
                  <a:srgbClr val="006600"/>
                </a:solidFill>
              </a:rPr>
              <a:t>           </a:t>
            </a:r>
            <a:endParaRPr lang="en-US" altLang="zh-TW" sz="2400" b="1" dirty="0" smtClean="0">
              <a:solidFill>
                <a:srgbClr val="006600"/>
              </a:solidFill>
            </a:endParaRPr>
          </a:p>
          <a:p>
            <a:r>
              <a:rPr lang="zh-TW" altLang="en-US" sz="2400" b="1" dirty="0" smtClean="0">
                <a:solidFill>
                  <a:srgbClr val="006600"/>
                </a:solidFill>
              </a:rPr>
              <a:t>          </a:t>
            </a:r>
            <a:endParaRPr lang="en-US" altLang="zh-TW" sz="2400" b="1" dirty="0" smtClean="0">
              <a:solidFill>
                <a:srgbClr val="006600"/>
              </a:solidFill>
            </a:endParaRPr>
          </a:p>
          <a:p>
            <a:r>
              <a:rPr lang="en-US" altLang="zh-TW" sz="2400" b="1" dirty="0" smtClean="0">
                <a:solidFill>
                  <a:srgbClr val="006600"/>
                </a:solidFill>
              </a:rPr>
              <a:t>    </a:t>
            </a:r>
            <a:endParaRPr lang="en-US" altLang="zh-TW" sz="2400" dirty="0" smtClean="0">
              <a:solidFill>
                <a:srgbClr val="006600"/>
              </a:solidFill>
            </a:endParaRPr>
          </a:p>
          <a:p>
            <a:endParaRPr lang="en-US" altLang="zh-TW" sz="2400" b="1" dirty="0" smtClean="0"/>
          </a:p>
          <a:p>
            <a:endParaRPr lang="en-US" altLang="zh-TW" sz="2400" b="1" dirty="0" smtClean="0">
              <a:solidFill>
                <a:srgbClr val="6600FF"/>
              </a:solidFill>
            </a:endParaRPr>
          </a:p>
          <a:p>
            <a:r>
              <a:rPr lang="zh-TW" altLang="en-US" sz="2000" b="1" dirty="0" smtClean="0">
                <a:solidFill>
                  <a:srgbClr val="6600FF"/>
                </a:solidFill>
              </a:rPr>
              <a:t>電荷 → 靜電場 →</a:t>
            </a:r>
            <a:r>
              <a:rPr lang="zh-TW" altLang="en-US" sz="2000" b="1" i="1" dirty="0" smtClean="0">
                <a:solidFill>
                  <a:srgbClr val="6600FF"/>
                </a:solidFill>
              </a:rPr>
              <a:t> </a:t>
            </a:r>
            <a:r>
              <a:rPr lang="zh-TW" altLang="en-US" sz="2000" b="1" dirty="0" smtClean="0">
                <a:solidFill>
                  <a:srgbClr val="6600FF"/>
                </a:solidFill>
              </a:rPr>
              <a:t>電荷</a:t>
            </a:r>
            <a:r>
              <a:rPr lang="en-US" altLang="zh-TW" sz="2000" b="1" i="1" dirty="0" smtClean="0">
                <a:solidFill>
                  <a:srgbClr val="6600FF"/>
                </a:solidFill>
              </a:rPr>
              <a:t>q</a:t>
            </a:r>
            <a:r>
              <a:rPr lang="zh-TW" altLang="en-US" sz="2000" b="1" dirty="0" smtClean="0">
                <a:solidFill>
                  <a:srgbClr val="6600FF"/>
                </a:solidFill>
              </a:rPr>
              <a:t>在電場下所受的力 → 靜電力</a:t>
            </a:r>
            <a:endParaRPr lang="en-US" altLang="zh-TW" sz="2000" b="1" i="1" dirty="0" smtClean="0">
              <a:solidFill>
                <a:srgbClr val="6600FF"/>
              </a:solidFill>
            </a:endParaRPr>
          </a:p>
          <a:p>
            <a:endParaRPr lang="en-US" altLang="zh-TW" sz="2000" b="1" i="1" dirty="0" smtClean="0">
              <a:solidFill>
                <a:srgbClr val="6600FF"/>
              </a:solidFill>
            </a:endParaRPr>
          </a:p>
          <a:p>
            <a:endParaRPr lang="en-US" altLang="zh-TW" sz="2000" b="1" i="1" dirty="0" smtClean="0">
              <a:solidFill>
                <a:srgbClr val="6600FF"/>
              </a:solidFill>
            </a:endParaRPr>
          </a:p>
          <a:p>
            <a:r>
              <a:rPr lang="en-US" altLang="zh-TW" sz="2000" b="1" i="1" dirty="0" smtClean="0">
                <a:solidFill>
                  <a:srgbClr val="6600FF"/>
                </a:solidFill>
              </a:rPr>
              <a:t> Q</a:t>
            </a:r>
          </a:p>
          <a:p>
            <a:endParaRPr lang="en-US" altLang="zh-TW" sz="2400" b="1" dirty="0" smtClean="0"/>
          </a:p>
          <a:p>
            <a:r>
              <a:rPr lang="zh-TW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                       </a:t>
            </a:r>
            <a:endParaRPr lang="en-US" altLang="zh-TW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TW" sz="2400" b="1" dirty="0" smtClean="0">
                <a:solidFill>
                  <a:schemeClr val="accent1">
                    <a:lumMod val="50000"/>
                  </a:schemeClr>
                </a:solidFill>
              </a:rPr>
              <a:t>                        </a:t>
            </a:r>
            <a:endParaRPr lang="en-US" altLang="zh-TW" sz="2400" b="1" dirty="0" smtClean="0">
              <a:solidFill>
                <a:srgbClr val="002060"/>
              </a:solidFill>
            </a:endParaRPr>
          </a:p>
          <a:p>
            <a:endParaRPr lang="en-US" altLang="zh-TW" sz="2400" b="1" dirty="0">
              <a:solidFill>
                <a:srgbClr val="006600"/>
              </a:solidFill>
            </a:endParaRPr>
          </a:p>
          <a:p>
            <a:r>
              <a:rPr lang="zh-TW" altLang="en-US" sz="2400" b="1" dirty="0" smtClean="0">
                <a:solidFill>
                  <a:srgbClr val="7030A0"/>
                </a:solidFill>
              </a:rPr>
              <a:t>    </a:t>
            </a:r>
            <a:endParaRPr lang="en-US" altLang="zh-TW" sz="2400" b="1" dirty="0" smtClean="0">
              <a:solidFill>
                <a:srgbClr val="6600FF"/>
              </a:solidFill>
            </a:endParaRPr>
          </a:p>
        </p:txBody>
      </p:sp>
      <p:graphicFrame>
        <p:nvGraphicFramePr>
          <p:cNvPr id="8" name="物件 7"/>
          <p:cNvGraphicFramePr>
            <a:graphicFrameLocks noChangeAspect="1"/>
          </p:cNvGraphicFramePr>
          <p:nvPr/>
        </p:nvGraphicFramePr>
        <p:xfrm>
          <a:off x="1907704" y="1340768"/>
          <a:ext cx="157956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14" name="方程式" r:id="rId3" imgW="863225" imgH="393529" progId="Equation.3">
                  <p:embed/>
                </p:oleObj>
              </mc:Choice>
              <mc:Fallback>
                <p:oleObj name="方程式" r:id="rId3" imgW="863225" imgH="393529" progId="Equation.3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1340768"/>
                        <a:ext cx="1579562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直線單箭頭接點 9"/>
          <p:cNvCxnSpPr/>
          <p:nvPr/>
        </p:nvCxnSpPr>
        <p:spPr>
          <a:xfrm>
            <a:off x="1187624" y="1772816"/>
            <a:ext cx="432048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4355976" y="1484784"/>
          <a:ext cx="2716213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15" name="方程式" r:id="rId5" imgW="1485900" imgH="393700" progId="Equation.3">
                  <p:embed/>
                </p:oleObj>
              </mc:Choice>
              <mc:Fallback>
                <p:oleObj name="方程式" r:id="rId5" imgW="1485900" imgH="393700" progId="Equation.3">
                  <p:embed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1484784"/>
                        <a:ext cx="2716213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直線單箭頭接點 14"/>
          <p:cNvCxnSpPr/>
          <p:nvPr/>
        </p:nvCxnSpPr>
        <p:spPr>
          <a:xfrm>
            <a:off x="3707904" y="1772816"/>
            <a:ext cx="432048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2051720" y="4509120"/>
          <a:ext cx="1300163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16" name="方程式" r:id="rId7" imgW="710891" imgH="393529" progId="Equation.3">
                  <p:embed/>
                </p:oleObj>
              </mc:Choice>
              <mc:Fallback>
                <p:oleObj name="方程式" r:id="rId7" imgW="710891" imgH="393529" progId="Equation.3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4509120"/>
                        <a:ext cx="1300163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直線單箭頭接點 16"/>
          <p:cNvCxnSpPr/>
          <p:nvPr/>
        </p:nvCxnSpPr>
        <p:spPr>
          <a:xfrm>
            <a:off x="1331640" y="4869160"/>
            <a:ext cx="432048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>
            <a:off x="3707904" y="4869160"/>
            <a:ext cx="432048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57" name="Object 9"/>
          <p:cNvGraphicFramePr>
            <a:graphicFrameLocks noChangeAspect="1"/>
          </p:cNvGraphicFramePr>
          <p:nvPr/>
        </p:nvGraphicFramePr>
        <p:xfrm>
          <a:off x="4355976" y="4509120"/>
          <a:ext cx="2301875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17" name="方程式" r:id="rId9" imgW="1256755" imgH="393529" progId="Equation.3">
                  <p:embed/>
                </p:oleObj>
              </mc:Choice>
              <mc:Fallback>
                <p:oleObj name="方程式" r:id="rId9" imgW="1256755" imgH="393529" progId="Equation.3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4509120"/>
                        <a:ext cx="2301875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051720" y="2204864"/>
            <a:ext cx="1296144" cy="1379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572000" y="2222530"/>
            <a:ext cx="3355851" cy="1266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1" name="Picture 13" descr="「電場方向」的圖片搜尋結果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80456" y="5357936"/>
            <a:ext cx="2685602" cy="1312548"/>
          </a:xfrm>
          <a:prstGeom prst="rect">
            <a:avLst/>
          </a:prstGeom>
          <a:noFill/>
        </p:spPr>
      </p:pic>
      <p:sp>
        <p:nvSpPr>
          <p:cNvPr id="16" name="矩形 15"/>
          <p:cNvSpPr/>
          <p:nvPr/>
        </p:nvSpPr>
        <p:spPr>
          <a:xfrm>
            <a:off x="6228184" y="1052736"/>
            <a:ext cx="26324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i="1" dirty="0" smtClean="0">
                <a:solidFill>
                  <a:srgbClr val="339933"/>
                </a:solidFill>
              </a:rPr>
              <a:t>m </a:t>
            </a:r>
            <a:r>
              <a:rPr lang="zh-TW" altLang="en-US" sz="2000" b="1" dirty="0" smtClean="0">
                <a:solidFill>
                  <a:srgbClr val="339933"/>
                </a:solidFill>
              </a:rPr>
              <a:t>與 </a:t>
            </a:r>
            <a:r>
              <a:rPr lang="en-US" altLang="zh-TW" sz="2000" b="1" i="1" dirty="0" smtClean="0">
                <a:solidFill>
                  <a:srgbClr val="339933"/>
                </a:solidFill>
              </a:rPr>
              <a:t>M </a:t>
            </a:r>
            <a:r>
              <a:rPr lang="zh-TW" altLang="en-US" sz="2000" b="1" dirty="0" smtClean="0">
                <a:solidFill>
                  <a:srgbClr val="339933"/>
                </a:solidFill>
              </a:rPr>
              <a:t>的交互作用力</a:t>
            </a:r>
            <a:endParaRPr lang="zh-TW" altLang="en-US" sz="2000" dirty="0">
              <a:solidFill>
                <a:srgbClr val="339933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372200" y="4149080"/>
            <a:ext cx="25731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i="1" dirty="0" smtClean="0">
                <a:solidFill>
                  <a:srgbClr val="7030A0"/>
                </a:solidFill>
              </a:rPr>
              <a:t>q </a:t>
            </a:r>
            <a:r>
              <a:rPr lang="zh-TW" altLang="en-US" sz="2000" b="1" dirty="0" smtClean="0">
                <a:solidFill>
                  <a:srgbClr val="7030A0"/>
                </a:solidFill>
              </a:rPr>
              <a:t>與 </a:t>
            </a:r>
            <a:r>
              <a:rPr lang="en-US" altLang="zh-TW" sz="2000" b="1" i="1" dirty="0" smtClean="0">
                <a:solidFill>
                  <a:srgbClr val="7030A0"/>
                </a:solidFill>
              </a:rPr>
              <a:t>Q</a:t>
            </a:r>
            <a:r>
              <a:rPr lang="en-US" altLang="zh-TW" sz="2000" b="1" i="1" baseline="-25000" dirty="0" smtClean="0">
                <a:solidFill>
                  <a:srgbClr val="7030A0"/>
                </a:solidFill>
              </a:rPr>
              <a:t>  </a:t>
            </a:r>
            <a:r>
              <a:rPr lang="zh-TW" altLang="en-US" sz="2000" b="1" dirty="0" smtClean="0">
                <a:solidFill>
                  <a:srgbClr val="7030A0"/>
                </a:solidFill>
              </a:rPr>
              <a:t>的交互作用力</a:t>
            </a:r>
            <a:endParaRPr lang="zh-TW" altLang="en-US" sz="2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5576" y="2420888"/>
            <a:ext cx="80648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rgbClr val="006600"/>
                </a:solidFill>
              </a:rPr>
              <a:t>質量 → 重力場 → 重力 </a:t>
            </a:r>
            <a:r>
              <a:rPr lang="en-US" altLang="zh-TW" sz="2000" b="1" dirty="0" smtClean="0">
                <a:solidFill>
                  <a:srgbClr val="006600"/>
                </a:solidFill>
              </a:rPr>
              <a:t>(</a:t>
            </a:r>
            <a:r>
              <a:rPr lang="zh-TW" altLang="en-US" sz="2000" b="1" dirty="0" smtClean="0">
                <a:solidFill>
                  <a:srgbClr val="006600"/>
                </a:solidFill>
              </a:rPr>
              <a:t>質量 </a:t>
            </a:r>
            <a:r>
              <a:rPr lang="en-US" altLang="zh-TW" sz="2000" b="1" i="1" dirty="0" smtClean="0">
                <a:solidFill>
                  <a:srgbClr val="006600"/>
                </a:solidFill>
              </a:rPr>
              <a:t>m </a:t>
            </a:r>
            <a:r>
              <a:rPr lang="zh-TW" altLang="en-US" sz="2000" b="1" dirty="0" smtClean="0">
                <a:solidFill>
                  <a:srgbClr val="006600"/>
                </a:solidFill>
              </a:rPr>
              <a:t>在重力場下所受的力</a:t>
            </a:r>
            <a:r>
              <a:rPr lang="en-US" altLang="zh-TW" sz="2000" b="1" dirty="0" smtClean="0">
                <a:solidFill>
                  <a:srgbClr val="006600"/>
                </a:solidFill>
              </a:rPr>
              <a:t>)</a:t>
            </a:r>
          </a:p>
          <a:p>
            <a:r>
              <a:rPr lang="zh-TW" altLang="en-US" sz="2000" b="1" dirty="0" smtClean="0">
                <a:solidFill>
                  <a:srgbClr val="006600"/>
                </a:solidFill>
              </a:rPr>
              <a:t> </a:t>
            </a:r>
            <a:endParaRPr lang="en-US" altLang="zh-TW" sz="2000" b="1" dirty="0" smtClean="0">
              <a:solidFill>
                <a:srgbClr val="6600FF"/>
              </a:solidFill>
            </a:endParaRPr>
          </a:p>
          <a:p>
            <a:r>
              <a:rPr lang="zh-TW" altLang="en-US" sz="2000" b="1" dirty="0" smtClean="0">
                <a:solidFill>
                  <a:srgbClr val="6600FF"/>
                </a:solidFill>
              </a:rPr>
              <a:t>電荷 → 電場 → 靜電力 </a:t>
            </a:r>
            <a:r>
              <a:rPr lang="en-US" altLang="zh-TW" sz="2000" b="1" dirty="0" smtClean="0">
                <a:solidFill>
                  <a:srgbClr val="6600FF"/>
                </a:solidFill>
              </a:rPr>
              <a:t>(</a:t>
            </a:r>
            <a:r>
              <a:rPr lang="zh-TW" altLang="en-US" sz="2000" b="1" dirty="0" smtClean="0">
                <a:solidFill>
                  <a:srgbClr val="6600FF"/>
                </a:solidFill>
              </a:rPr>
              <a:t>電荷 </a:t>
            </a:r>
            <a:r>
              <a:rPr lang="en-US" altLang="zh-TW" sz="2000" b="1" i="1" dirty="0" smtClean="0">
                <a:solidFill>
                  <a:srgbClr val="6600FF"/>
                </a:solidFill>
              </a:rPr>
              <a:t>q </a:t>
            </a:r>
            <a:r>
              <a:rPr lang="zh-TW" altLang="en-US" sz="2000" b="1" dirty="0" smtClean="0">
                <a:solidFill>
                  <a:srgbClr val="6600FF"/>
                </a:solidFill>
              </a:rPr>
              <a:t>在電場下所受的力</a:t>
            </a:r>
            <a:r>
              <a:rPr lang="en-US" altLang="zh-TW" sz="2000" b="1" dirty="0" smtClean="0">
                <a:solidFill>
                  <a:srgbClr val="6600FF"/>
                </a:solidFill>
              </a:rPr>
              <a:t>)</a:t>
            </a:r>
          </a:p>
          <a:p>
            <a:endParaRPr lang="en-US" altLang="zh-TW" sz="2000" b="1" dirty="0" smtClean="0">
              <a:solidFill>
                <a:srgbClr val="6600FF"/>
              </a:solidFill>
            </a:endParaRPr>
          </a:p>
          <a:p>
            <a:r>
              <a:rPr lang="en-US" altLang="zh-TW" sz="2000" b="1" dirty="0" smtClean="0">
                <a:solidFill>
                  <a:srgbClr val="FF0000"/>
                </a:solidFill>
              </a:rPr>
              <a:t> </a:t>
            </a:r>
            <a:r>
              <a:rPr lang="en-US" altLang="zh-TW" sz="2000" b="1" i="1" dirty="0" smtClean="0">
                <a:solidFill>
                  <a:srgbClr val="FF0000"/>
                </a:solidFill>
              </a:rPr>
              <a:t>?</a:t>
            </a:r>
            <a:r>
              <a:rPr lang="zh-TW" altLang="en-US" sz="2000" b="1" dirty="0" smtClean="0">
                <a:solidFill>
                  <a:srgbClr val="FF0000"/>
                </a:solidFill>
              </a:rPr>
              <a:t> → 磁場 → 磁力 </a:t>
            </a:r>
            <a:r>
              <a:rPr lang="en-US" altLang="zh-TW" sz="2000" b="1" dirty="0" smtClean="0">
                <a:solidFill>
                  <a:srgbClr val="FF0000"/>
                </a:solidFill>
              </a:rPr>
              <a:t>(</a:t>
            </a:r>
            <a:r>
              <a:rPr lang="en-US" altLang="zh-TW" sz="2000" b="1" i="1" dirty="0" smtClean="0">
                <a:solidFill>
                  <a:srgbClr val="FF0000"/>
                </a:solidFill>
              </a:rPr>
              <a:t>? </a:t>
            </a:r>
            <a:r>
              <a:rPr lang="zh-TW" altLang="en-US" sz="2000" b="1" dirty="0" smtClean="0">
                <a:solidFill>
                  <a:srgbClr val="FF0000"/>
                </a:solidFill>
              </a:rPr>
              <a:t>在磁場下所受的力</a:t>
            </a:r>
            <a:r>
              <a:rPr lang="en-US" altLang="zh-TW" sz="2000" b="1" dirty="0" smtClean="0">
                <a:solidFill>
                  <a:srgbClr val="FF0000"/>
                </a:solidFill>
              </a:rPr>
              <a:t>)</a:t>
            </a:r>
            <a:r>
              <a:rPr lang="zh-TW" altLang="en-US" sz="2000" b="1" dirty="0" smtClean="0">
                <a:solidFill>
                  <a:srgbClr val="FF0000"/>
                </a:solidFill>
              </a:rPr>
              <a:t>              </a:t>
            </a:r>
            <a:endParaRPr lang="en-US" altLang="zh-TW" sz="2000" b="1" dirty="0" smtClean="0">
              <a:solidFill>
                <a:srgbClr val="FF0000"/>
              </a:solidFill>
            </a:endParaRPr>
          </a:p>
          <a:p>
            <a:r>
              <a:rPr lang="zh-TW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              </a:t>
            </a:r>
            <a:endParaRPr lang="en-US" altLang="zh-TW" sz="2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TW" sz="2000" b="1" dirty="0" smtClean="0">
                <a:solidFill>
                  <a:schemeClr val="accent1">
                    <a:lumMod val="50000"/>
                  </a:schemeClr>
                </a:solidFill>
              </a:rPr>
              <a:t>                        </a:t>
            </a:r>
            <a:endParaRPr lang="en-US" altLang="zh-TW" sz="2000" b="1" dirty="0" smtClean="0">
              <a:solidFill>
                <a:srgbClr val="002060"/>
              </a:solidFill>
            </a:endParaRPr>
          </a:p>
          <a:p>
            <a:endParaRPr lang="en-US" altLang="zh-TW" sz="2400" b="1" dirty="0">
              <a:solidFill>
                <a:srgbClr val="006600"/>
              </a:solidFill>
            </a:endParaRPr>
          </a:p>
          <a:p>
            <a:r>
              <a:rPr lang="zh-TW" altLang="en-US" sz="2400" b="1" dirty="0" smtClean="0">
                <a:solidFill>
                  <a:srgbClr val="7030A0"/>
                </a:solidFill>
              </a:rPr>
              <a:t>    </a:t>
            </a:r>
            <a:endParaRPr lang="en-US" altLang="zh-TW" sz="2400" b="1" dirty="0" smtClean="0">
              <a:solidFill>
                <a:srgbClr val="6600FF"/>
              </a:solidFill>
            </a:endParaRPr>
          </a:p>
        </p:txBody>
      </p:sp>
      <p:cxnSp>
        <p:nvCxnSpPr>
          <p:cNvPr id="15" name="直線單箭頭接點 14"/>
          <p:cNvCxnSpPr/>
          <p:nvPr/>
        </p:nvCxnSpPr>
        <p:spPr>
          <a:xfrm>
            <a:off x="2627784" y="4293096"/>
            <a:ext cx="0" cy="50405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755576" y="404664"/>
            <a:ext cx="37444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</a:rPr>
              <a:t>延伸思考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: 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磁場的起源 </a:t>
            </a:r>
            <a:endParaRPr lang="en-US" altLang="zh-TW" b="1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55576" y="1303783"/>
            <a:ext cx="32403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="1" dirty="0" smtClean="0">
                <a:solidFill>
                  <a:srgbClr val="FF0000"/>
                </a:solidFill>
              </a:rPr>
              <a:t>Magnetic dipole </a:t>
            </a:r>
          </a:p>
          <a:p>
            <a:r>
              <a:rPr lang="zh-TW" altLang="en-US" sz="2000" b="1" dirty="0" smtClean="0">
                <a:solidFill>
                  <a:srgbClr val="FF0000"/>
                </a:solidFill>
              </a:rPr>
              <a:t>磁偶極矩</a:t>
            </a:r>
            <a:r>
              <a:rPr lang="en-US" altLang="zh-TW" sz="2000" b="1" dirty="0" smtClean="0">
                <a:solidFill>
                  <a:srgbClr val="FF0000"/>
                </a:solidFill>
              </a:rPr>
              <a:t>(</a:t>
            </a:r>
            <a:r>
              <a:rPr lang="zh-TW" altLang="en-US" sz="2000" b="1" dirty="0" smtClean="0">
                <a:solidFill>
                  <a:srgbClr val="FF0000"/>
                </a:solidFill>
              </a:rPr>
              <a:t>磁雙極</a:t>
            </a:r>
            <a:r>
              <a:rPr lang="zh-TW" altLang="en-US" sz="2000" dirty="0" smtClean="0">
                <a:solidFill>
                  <a:srgbClr val="FF0000"/>
                </a:solidFill>
              </a:rPr>
              <a:t>、</a:t>
            </a:r>
            <a:r>
              <a:rPr lang="zh-TW" altLang="en-US" sz="2000" b="1" dirty="0" smtClean="0">
                <a:solidFill>
                  <a:srgbClr val="FF0000"/>
                </a:solidFill>
              </a:rPr>
              <a:t>磁矩</a:t>
            </a:r>
            <a:r>
              <a:rPr lang="en-US" altLang="zh-TW" sz="2000" b="1" dirty="0" smtClean="0">
                <a:solidFill>
                  <a:srgbClr val="FF0000"/>
                </a:solidFill>
              </a:rPr>
              <a:t>)?</a:t>
            </a:r>
            <a:endParaRPr lang="zh-TW" altLang="en-US" sz="2000" dirty="0"/>
          </a:p>
        </p:txBody>
      </p:sp>
      <p:graphicFrame>
        <p:nvGraphicFramePr>
          <p:cNvPr id="73736" name="Object 8"/>
          <p:cNvGraphicFramePr>
            <a:graphicFrameLocks noChangeAspect="1"/>
          </p:cNvGraphicFramePr>
          <p:nvPr/>
        </p:nvGraphicFramePr>
        <p:xfrm>
          <a:off x="1907704" y="4941168"/>
          <a:ext cx="1892471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12" name="方程式" r:id="rId3" imgW="749300" imgH="228600" progId="Equation.3">
                  <p:embed/>
                </p:oleObj>
              </mc:Choice>
              <mc:Fallback>
                <p:oleObj name="方程式" r:id="rId3" imgW="749300" imgH="22860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4941168"/>
                        <a:ext cx="1892471" cy="5760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矩形 22"/>
          <p:cNvSpPr/>
          <p:nvPr/>
        </p:nvSpPr>
        <p:spPr>
          <a:xfrm>
            <a:off x="1475656" y="5805264"/>
            <a:ext cx="30243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="1" i="1" dirty="0" smtClean="0">
                <a:solidFill>
                  <a:srgbClr val="FF0000"/>
                </a:solidFill>
              </a:rPr>
              <a:t>?</a:t>
            </a:r>
            <a:r>
              <a:rPr lang="en-US" altLang="zh-TW" sz="2000" b="1" dirty="0" smtClean="0">
                <a:solidFill>
                  <a:srgbClr val="FF0000"/>
                </a:solidFill>
              </a:rPr>
              <a:t> = </a:t>
            </a:r>
            <a:r>
              <a:rPr lang="en-US" altLang="zh-TW" sz="2000" b="1" i="1" dirty="0" smtClean="0">
                <a:solidFill>
                  <a:srgbClr val="FF0000"/>
                </a:solidFill>
              </a:rPr>
              <a:t>qv </a:t>
            </a:r>
            <a:r>
              <a:rPr lang="en-US" altLang="zh-TW" sz="2000" b="1" dirty="0" smtClean="0">
                <a:solidFill>
                  <a:srgbClr val="FF0000"/>
                </a:solidFill>
              </a:rPr>
              <a:t>(</a:t>
            </a:r>
            <a:r>
              <a:rPr lang="zh-TW" altLang="en-US" sz="2000" b="1" dirty="0" smtClean="0">
                <a:solidFill>
                  <a:srgbClr val="FF0000"/>
                </a:solidFill>
              </a:rPr>
              <a:t>帶有速度的電荷</a:t>
            </a:r>
            <a:r>
              <a:rPr lang="en-US" altLang="zh-TW" sz="2000" b="1" dirty="0" smtClean="0">
                <a:solidFill>
                  <a:srgbClr val="FF0000"/>
                </a:solidFill>
              </a:rPr>
              <a:t>)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73740" name="Picture 12" descr="「磁雙極矩」的圖片搜尋結果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3913651"/>
            <a:ext cx="2356001" cy="1767001"/>
          </a:xfrm>
          <a:prstGeom prst="rect">
            <a:avLst/>
          </a:prstGeom>
          <a:noFill/>
        </p:spPr>
      </p:pic>
      <p:sp>
        <p:nvSpPr>
          <p:cNvPr id="25" name="矩形 24"/>
          <p:cNvSpPr/>
          <p:nvPr/>
        </p:nvSpPr>
        <p:spPr>
          <a:xfrm>
            <a:off x="5292080" y="5805264"/>
            <a:ext cx="32403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rgbClr val="FF0000"/>
                </a:solidFill>
              </a:rPr>
              <a:t>電流 → 磁偶極矩 → 磁場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cxnSp>
        <p:nvCxnSpPr>
          <p:cNvPr id="26" name="直線單箭頭接點 25"/>
          <p:cNvCxnSpPr/>
          <p:nvPr/>
        </p:nvCxnSpPr>
        <p:spPr>
          <a:xfrm>
            <a:off x="4572000" y="6021288"/>
            <a:ext cx="512440" cy="8384"/>
          </a:xfrm>
          <a:prstGeom prst="straightConnector1">
            <a:avLst/>
          </a:prstGeom>
          <a:ln w="31750" cmpd="dbl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14" descr="菁优网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4409048"/>
            <a:ext cx="1307826" cy="1122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42" name="Picture 14" descr="「磁偶極矩 磁場」的圖片搜尋結果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60032" y="332656"/>
            <a:ext cx="2438400" cy="18764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539552" y="332656"/>
            <a:ext cx="28803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</a:rPr>
              <a:t>磁場的起源</a:t>
            </a:r>
            <a:r>
              <a:rPr lang="en-US" altLang="zh-TW" sz="2400" b="1" dirty="0" smtClean="0">
                <a:solidFill>
                  <a:srgbClr val="0000FF"/>
                </a:solidFill>
              </a:rPr>
              <a:t>: </a:t>
            </a:r>
            <a:r>
              <a:rPr lang="zh-TW" altLang="en-US" sz="2400" b="1" dirty="0" smtClean="0">
                <a:solidFill>
                  <a:srgbClr val="0000FF"/>
                </a:solidFill>
              </a:rPr>
              <a:t>電流</a:t>
            </a:r>
            <a:endParaRPr lang="en-US" altLang="zh-TW" b="1" dirty="0">
              <a:solidFill>
                <a:srgbClr val="0000FF"/>
              </a:solidFill>
            </a:endParaRPr>
          </a:p>
        </p:txBody>
      </p:sp>
      <p:graphicFrame>
        <p:nvGraphicFramePr>
          <p:cNvPr id="73736" name="Object 8"/>
          <p:cNvGraphicFramePr>
            <a:graphicFrameLocks noChangeAspect="1"/>
          </p:cNvGraphicFramePr>
          <p:nvPr/>
        </p:nvGraphicFramePr>
        <p:xfrm>
          <a:off x="4283968" y="4653136"/>
          <a:ext cx="1728192" cy="545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30" name="方程式" r:id="rId3" imgW="723586" imgH="228501" progId="Equation.3">
                  <p:embed/>
                </p:oleObj>
              </mc:Choice>
              <mc:Fallback>
                <p:oleObj name="方程式" r:id="rId3" imgW="723586" imgH="228501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4653136"/>
                        <a:ext cx="1728192" cy="5450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4756" name="Picture 4" descr="「 磁場 」的圖片搜尋結果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260648"/>
            <a:ext cx="1368152" cy="1493566"/>
          </a:xfrm>
          <a:prstGeom prst="rect">
            <a:avLst/>
          </a:prstGeom>
          <a:noFill/>
        </p:spPr>
      </p:pic>
      <p:pic>
        <p:nvPicPr>
          <p:cNvPr id="74758" name="Picture 6" descr="「磁場方向」的圖片搜尋結果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260648"/>
            <a:ext cx="2398018" cy="1522147"/>
          </a:xfrm>
          <a:prstGeom prst="rect">
            <a:avLst/>
          </a:prstGeom>
          <a:noFill/>
        </p:spPr>
      </p:pic>
      <p:pic>
        <p:nvPicPr>
          <p:cNvPr id="18" name="Picture 19" descr="-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1700808"/>
            <a:ext cx="269112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矩形 18"/>
          <p:cNvSpPr/>
          <p:nvPr/>
        </p:nvSpPr>
        <p:spPr>
          <a:xfrm>
            <a:off x="827584" y="5243093"/>
            <a:ext cx="21643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000" b="1" dirty="0" smtClean="0"/>
              <a:t>畢歐</a:t>
            </a:r>
            <a:r>
              <a:rPr lang="en-US" altLang="zh-TW" sz="2000" b="1" dirty="0" smtClean="0"/>
              <a:t>-</a:t>
            </a:r>
            <a:r>
              <a:rPr lang="zh-TW" altLang="en-US" sz="2000" b="1" dirty="0" smtClean="0"/>
              <a:t>沙伐定律</a:t>
            </a:r>
            <a:endParaRPr lang="en-US" altLang="zh-TW" sz="2000" dirty="0" smtClean="0"/>
          </a:p>
          <a:p>
            <a:pPr algn="ctr"/>
            <a:r>
              <a:rPr lang="en-US" altLang="zh-TW" sz="2000" dirty="0" smtClean="0"/>
              <a:t>(</a:t>
            </a:r>
            <a:r>
              <a:rPr lang="en-US" altLang="zh-TW" sz="2000" dirty="0" err="1" smtClean="0"/>
              <a:t>Biot-Savart</a:t>
            </a:r>
            <a:r>
              <a:rPr lang="en-US" altLang="zh-TW" sz="2000" dirty="0" smtClean="0"/>
              <a:t> Law)</a:t>
            </a:r>
            <a:endParaRPr lang="zh-TW" altLang="en-US" sz="2000" dirty="0"/>
          </a:p>
        </p:txBody>
      </p:sp>
      <p:sp>
        <p:nvSpPr>
          <p:cNvPr id="22" name="矩形 21"/>
          <p:cNvSpPr/>
          <p:nvPr/>
        </p:nvSpPr>
        <p:spPr>
          <a:xfrm>
            <a:off x="3779912" y="2060848"/>
            <a:ext cx="4878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 smtClean="0">
                <a:solidFill>
                  <a:srgbClr val="0000FF"/>
                </a:solidFill>
              </a:rPr>
              <a:t>電流</a:t>
            </a:r>
            <a:r>
              <a:rPr lang="zh-TW" altLang="en-US" b="1" dirty="0" smtClean="0">
                <a:solidFill>
                  <a:srgbClr val="0033CC"/>
                </a:solidFill>
              </a:rPr>
              <a:t> </a:t>
            </a:r>
            <a:r>
              <a:rPr lang="zh-TW" altLang="en-US" b="1" dirty="0" smtClean="0">
                <a:solidFill>
                  <a:srgbClr val="FF0000"/>
                </a:solidFill>
              </a:rPr>
              <a:t>→ 磁場 → 磁力 </a:t>
            </a:r>
            <a:r>
              <a:rPr lang="en-US" altLang="zh-TW" b="1" dirty="0" smtClean="0">
                <a:solidFill>
                  <a:srgbClr val="FF0000"/>
                </a:solidFill>
              </a:rPr>
              <a:t>(</a:t>
            </a:r>
            <a:r>
              <a:rPr lang="zh-TW" altLang="en-US" b="1" dirty="0" smtClean="0">
                <a:solidFill>
                  <a:srgbClr val="0000FF"/>
                </a:solidFill>
              </a:rPr>
              <a:t>電流</a:t>
            </a:r>
            <a:r>
              <a:rPr lang="zh-TW" altLang="en-US" b="1" dirty="0" smtClean="0">
                <a:solidFill>
                  <a:srgbClr val="FF0000"/>
                </a:solidFill>
              </a:rPr>
              <a:t>在磁場下所受的力</a:t>
            </a:r>
            <a:r>
              <a:rPr lang="en-US" altLang="zh-TW" b="1" dirty="0" smtClean="0">
                <a:solidFill>
                  <a:srgbClr val="FF0000"/>
                </a:solidFill>
              </a:rPr>
              <a:t>)</a:t>
            </a:r>
            <a:r>
              <a:rPr lang="zh-TW" altLang="en-US" b="1" dirty="0" smtClean="0">
                <a:solidFill>
                  <a:srgbClr val="FF0000"/>
                </a:solidFill>
              </a:rPr>
              <a:t> </a:t>
            </a:r>
            <a:endParaRPr lang="zh-TW" altLang="en-US" dirty="0"/>
          </a:p>
        </p:txBody>
      </p:sp>
      <p:pic>
        <p:nvPicPr>
          <p:cNvPr id="24" name="Picture 9" descr="Snap12062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1920" y="2564904"/>
            <a:ext cx="2497565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1" descr="Snap13062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81556" y="2564904"/>
            <a:ext cx="206690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3" descr="slide0024_image13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60232" y="4592349"/>
            <a:ext cx="2304926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矩形 27"/>
          <p:cNvSpPr/>
          <p:nvPr/>
        </p:nvSpPr>
        <p:spPr>
          <a:xfrm>
            <a:off x="5580112" y="5373216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 smtClean="0"/>
              <a:t>安培</a:t>
            </a:r>
            <a:r>
              <a:rPr lang="zh-TW" altLang="en-US" sz="2000" b="1" dirty="0" smtClean="0">
                <a:solidFill>
                  <a:srgbClr val="FF0000"/>
                </a:solidFill>
              </a:rPr>
              <a:t>力</a:t>
            </a:r>
            <a:r>
              <a:rPr lang="zh-TW" altLang="en-US" sz="2000" b="1" dirty="0" smtClean="0"/>
              <a:t>定律</a:t>
            </a:r>
            <a:endParaRPr lang="en-US" altLang="zh-TW" sz="2000" b="1" dirty="0" smtClean="0"/>
          </a:p>
        </p:txBody>
      </p:sp>
      <p:pic>
        <p:nvPicPr>
          <p:cNvPr id="74764" name="Picture 12" descr="「biot savart law equation」的圖片搜尋結果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27584" y="4263583"/>
            <a:ext cx="2164375" cy="65753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10"/>
          <p:cNvSpPr>
            <a:spLocks noChangeArrowheads="1"/>
          </p:cNvSpPr>
          <p:nvPr/>
        </p:nvSpPr>
        <p:spPr bwMode="auto">
          <a:xfrm>
            <a:off x="2987824" y="368563"/>
            <a:ext cx="24482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zh-TW" altLang="en-US" sz="2400" b="1" dirty="0" smtClean="0">
                <a:solidFill>
                  <a:srgbClr val="0000FF"/>
                </a:solidFill>
                <a:latin typeface="+mn-ea"/>
              </a:rPr>
              <a:t>物理量</a:t>
            </a:r>
            <a:r>
              <a:rPr lang="zh-TW" altLang="en-US" sz="2400" b="1" dirty="0" smtClean="0">
                <a:solidFill>
                  <a:srgbClr val="0000FF"/>
                </a:solidFill>
              </a:rPr>
              <a:t>的概念</a:t>
            </a:r>
            <a:endParaRPr lang="zh-TW" altLang="en-US" sz="2400" b="1" dirty="0">
              <a:solidFill>
                <a:srgbClr val="0000FF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097718" y="1042765"/>
            <a:ext cx="45365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latin typeface="+mn-ea"/>
              </a:rPr>
              <a:t>物理量</a:t>
            </a:r>
            <a:r>
              <a:rPr lang="en-US" altLang="zh-TW" sz="2400" b="1" dirty="0" smtClean="0">
                <a:latin typeface="+mn-ea"/>
              </a:rPr>
              <a:t>: </a:t>
            </a:r>
            <a:r>
              <a:rPr lang="zh-TW" altLang="en-US" sz="2400" b="1" dirty="0" smtClean="0">
                <a:solidFill>
                  <a:srgbClr val="006600"/>
                </a:solidFill>
                <a:latin typeface="+mn-ea"/>
              </a:rPr>
              <a:t>數值</a:t>
            </a:r>
            <a:r>
              <a:rPr lang="zh-TW" altLang="en-US" sz="2400" b="1" dirty="0" smtClean="0">
                <a:solidFill>
                  <a:srgbClr val="006600"/>
                </a:solidFill>
              </a:rPr>
              <a:t>大小 </a:t>
            </a:r>
            <a:r>
              <a:rPr lang="en-US" altLang="zh-TW" sz="2400" dirty="0" smtClean="0"/>
              <a:t>+ </a:t>
            </a:r>
            <a:r>
              <a:rPr lang="zh-TW" altLang="en-US" sz="2400" b="1" dirty="0" smtClean="0">
                <a:solidFill>
                  <a:srgbClr val="FF33CC"/>
                </a:solidFill>
              </a:rPr>
              <a:t>明確的單位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863588" y="1832471"/>
            <a:ext cx="52004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b="1" dirty="0" smtClean="0"/>
              <a:t>Some fundamental constants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863588" y="2492896"/>
            <a:ext cx="68407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dirty="0" smtClean="0"/>
              <a:t>Gravitational constant  </a:t>
            </a:r>
            <a:r>
              <a:rPr lang="en-US" altLang="zh-TW" sz="2000" i="1" dirty="0" smtClean="0"/>
              <a:t>G</a:t>
            </a:r>
            <a:r>
              <a:rPr lang="en-US" altLang="zh-TW" sz="2000" dirty="0" smtClean="0"/>
              <a:t> = 6.67 x 10</a:t>
            </a:r>
            <a:r>
              <a:rPr lang="en-US" altLang="zh-TW" sz="2000" baseline="30000" dirty="0" smtClean="0"/>
              <a:t>-11</a:t>
            </a:r>
            <a:r>
              <a:rPr lang="en-US" altLang="zh-TW" sz="2000" dirty="0" smtClean="0"/>
              <a:t> </a:t>
            </a:r>
            <a:r>
              <a:rPr lang="en-US" altLang="zh-TW" sz="2000" dirty="0" smtClean="0">
                <a:solidFill>
                  <a:srgbClr val="FF33CC"/>
                </a:solidFill>
              </a:rPr>
              <a:t>N-m</a:t>
            </a:r>
            <a:r>
              <a:rPr lang="en-US" altLang="zh-TW" sz="2000" baseline="30000" dirty="0" smtClean="0">
                <a:solidFill>
                  <a:srgbClr val="FF33CC"/>
                </a:solidFill>
              </a:rPr>
              <a:t>2</a:t>
            </a:r>
            <a:r>
              <a:rPr lang="en-US" altLang="zh-TW" sz="2000" dirty="0" smtClean="0">
                <a:solidFill>
                  <a:srgbClr val="FF33CC"/>
                </a:solidFill>
              </a:rPr>
              <a:t>/kg</a:t>
            </a:r>
            <a:r>
              <a:rPr lang="en-US" altLang="zh-TW" sz="2000" baseline="30000" dirty="0" smtClean="0">
                <a:solidFill>
                  <a:srgbClr val="FF33CC"/>
                </a:solidFill>
              </a:rPr>
              <a:t>2</a:t>
            </a:r>
            <a:r>
              <a:rPr lang="en-US" altLang="zh-TW" sz="2000" dirty="0" smtClean="0"/>
              <a:t> </a:t>
            </a:r>
          </a:p>
          <a:p>
            <a:r>
              <a:rPr lang="en-US" altLang="zh-TW" sz="2000" dirty="0" smtClean="0"/>
              <a:t>Speed of light               </a:t>
            </a:r>
            <a:r>
              <a:rPr lang="en-US" altLang="zh-TW" sz="2000" i="1" dirty="0" smtClean="0"/>
              <a:t>c </a:t>
            </a:r>
            <a:r>
              <a:rPr lang="en-US" altLang="zh-TW" sz="2000" dirty="0" smtClean="0"/>
              <a:t>= 3 x 10</a:t>
            </a:r>
            <a:r>
              <a:rPr lang="en-US" altLang="zh-TW" sz="2000" baseline="30000" dirty="0" smtClean="0"/>
              <a:t>8</a:t>
            </a:r>
            <a:r>
              <a:rPr lang="en-US" altLang="zh-TW" sz="2000" dirty="0" smtClean="0"/>
              <a:t> </a:t>
            </a:r>
            <a:r>
              <a:rPr lang="en-US" altLang="zh-TW" sz="2000" dirty="0" smtClean="0">
                <a:solidFill>
                  <a:srgbClr val="FF33CC"/>
                </a:solidFill>
              </a:rPr>
              <a:t>m/s</a:t>
            </a:r>
          </a:p>
          <a:p>
            <a:r>
              <a:rPr lang="en-US" altLang="zh-TW" sz="2000" dirty="0" smtClean="0"/>
              <a:t>Electron charge           </a:t>
            </a:r>
            <a:r>
              <a:rPr lang="en-US" altLang="zh-TW" sz="2000" i="1" dirty="0" smtClean="0"/>
              <a:t>e</a:t>
            </a:r>
            <a:r>
              <a:rPr lang="en-US" altLang="zh-TW" sz="2000" dirty="0" smtClean="0"/>
              <a:t> = 1.6 x 10</a:t>
            </a:r>
            <a:r>
              <a:rPr lang="en-US" altLang="zh-TW" sz="2000" baseline="30000" dirty="0" smtClean="0"/>
              <a:t>-19</a:t>
            </a:r>
            <a:r>
              <a:rPr lang="en-US" altLang="zh-TW" sz="2000" dirty="0" smtClean="0"/>
              <a:t> </a:t>
            </a:r>
            <a:r>
              <a:rPr lang="en-US" altLang="zh-TW" sz="2000" dirty="0" smtClean="0">
                <a:solidFill>
                  <a:srgbClr val="FF33CC"/>
                </a:solidFill>
              </a:rPr>
              <a:t>C</a:t>
            </a:r>
          </a:p>
          <a:p>
            <a:r>
              <a:rPr lang="en-US" altLang="zh-TW" sz="2000" dirty="0" smtClean="0"/>
              <a:t>Avogadro constant      </a:t>
            </a:r>
            <a:r>
              <a:rPr lang="en-US" altLang="zh-TW" sz="2000" i="1" dirty="0" smtClean="0"/>
              <a:t>N</a:t>
            </a:r>
            <a:r>
              <a:rPr lang="en-US" altLang="zh-TW" sz="2000" i="1" baseline="-25000" dirty="0" smtClean="0"/>
              <a:t>A</a:t>
            </a:r>
            <a:r>
              <a:rPr lang="en-US" altLang="zh-TW" sz="2000" dirty="0" smtClean="0"/>
              <a:t> = 6.02 x 10</a:t>
            </a:r>
            <a:r>
              <a:rPr lang="en-US" altLang="zh-TW" sz="2000" baseline="30000" dirty="0" smtClean="0"/>
              <a:t>23</a:t>
            </a:r>
            <a:r>
              <a:rPr lang="en-US" altLang="zh-TW" sz="2000" dirty="0" smtClean="0"/>
              <a:t> </a:t>
            </a:r>
          </a:p>
          <a:p>
            <a:r>
              <a:rPr lang="en-US" altLang="zh-TW" sz="2000" dirty="0" smtClean="0"/>
              <a:t>Boltzmann constant </a:t>
            </a:r>
            <a:r>
              <a:rPr lang="en-US" altLang="zh-TW" sz="2000" i="1" dirty="0" smtClean="0"/>
              <a:t>   </a:t>
            </a:r>
            <a:r>
              <a:rPr lang="en-US" altLang="zh-TW" sz="2000" i="1" dirty="0" err="1" smtClean="0"/>
              <a:t>k</a:t>
            </a:r>
            <a:r>
              <a:rPr lang="en-US" altLang="zh-TW" sz="2000" i="1" baseline="-25000" dirty="0" err="1" smtClean="0"/>
              <a:t>B</a:t>
            </a:r>
            <a:r>
              <a:rPr lang="en-US" altLang="zh-TW" sz="2000" i="1" dirty="0" smtClean="0"/>
              <a:t> </a:t>
            </a:r>
            <a:r>
              <a:rPr lang="en-US" altLang="zh-TW" sz="2000" dirty="0" smtClean="0"/>
              <a:t>= 1.38 x 10</a:t>
            </a:r>
            <a:r>
              <a:rPr lang="en-US" altLang="zh-TW" sz="2000" baseline="30000" dirty="0" smtClean="0"/>
              <a:t>-23</a:t>
            </a:r>
            <a:r>
              <a:rPr lang="en-US" altLang="zh-TW" sz="2000" dirty="0" smtClean="0"/>
              <a:t> </a:t>
            </a:r>
            <a:r>
              <a:rPr lang="en-US" altLang="zh-TW" sz="2000" dirty="0" smtClean="0">
                <a:solidFill>
                  <a:srgbClr val="FF33CC"/>
                </a:solidFill>
              </a:rPr>
              <a:t>J/K</a:t>
            </a:r>
          </a:p>
          <a:p>
            <a:r>
              <a:rPr lang="en-US" altLang="zh-TW" sz="2000" dirty="0" smtClean="0"/>
              <a:t>Planck constant          </a:t>
            </a:r>
            <a:r>
              <a:rPr lang="en-US" altLang="zh-TW" sz="2000" i="1" dirty="0" smtClean="0"/>
              <a:t>h</a:t>
            </a:r>
            <a:r>
              <a:rPr lang="en-US" altLang="zh-TW" sz="2000" dirty="0" smtClean="0"/>
              <a:t> = 6.63 x 10</a:t>
            </a:r>
            <a:r>
              <a:rPr lang="en-US" altLang="zh-TW" sz="2000" baseline="30000" dirty="0" smtClean="0"/>
              <a:t>-34</a:t>
            </a:r>
            <a:r>
              <a:rPr lang="en-US" altLang="zh-TW" sz="2000" dirty="0" smtClean="0"/>
              <a:t> </a:t>
            </a:r>
            <a:r>
              <a:rPr lang="en-US" altLang="zh-TW" sz="2000" dirty="0" smtClean="0">
                <a:solidFill>
                  <a:srgbClr val="FF33CC"/>
                </a:solidFill>
              </a:rPr>
              <a:t>J-s</a:t>
            </a:r>
          </a:p>
          <a:p>
            <a:endParaRPr lang="zh-TW" altLang="en-US" sz="2000" dirty="0" smtClean="0"/>
          </a:p>
          <a:p>
            <a:endParaRPr lang="zh-TW" altLang="en-US" sz="2000" dirty="0"/>
          </a:p>
        </p:txBody>
      </p:sp>
      <p:sp>
        <p:nvSpPr>
          <p:cNvPr id="6" name="矩形 5"/>
          <p:cNvSpPr/>
          <p:nvPr/>
        </p:nvSpPr>
        <p:spPr>
          <a:xfrm>
            <a:off x="3643408" y="5229200"/>
            <a:ext cx="1281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 smtClean="0">
                <a:solidFill>
                  <a:srgbClr val="006600"/>
                </a:solidFill>
              </a:rPr>
              <a:t>科學記號 </a:t>
            </a:r>
            <a:endParaRPr lang="zh-TW" altLang="en-US" sz="2000" dirty="0">
              <a:solidFill>
                <a:srgbClr val="006600"/>
              </a:solidFill>
            </a:endParaRPr>
          </a:p>
        </p:txBody>
      </p:sp>
      <p:cxnSp>
        <p:nvCxnSpPr>
          <p:cNvPr id="8" name="直線單箭頭接點 7"/>
          <p:cNvCxnSpPr/>
          <p:nvPr/>
        </p:nvCxnSpPr>
        <p:spPr>
          <a:xfrm flipV="1">
            <a:off x="4283968" y="4725144"/>
            <a:ext cx="0" cy="432048"/>
          </a:xfrm>
          <a:prstGeom prst="straightConnector1">
            <a:avLst/>
          </a:prstGeom>
          <a:ln w="254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403648" y="5807307"/>
            <a:ext cx="6120680" cy="4572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Physics is based on measurements.</a:t>
            </a: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440429" y="429692"/>
            <a:ext cx="4299381" cy="576064"/>
          </a:xfrm>
        </p:spPr>
        <p:txBody>
          <a:bodyPr/>
          <a:lstStyle/>
          <a:p>
            <a:pPr marL="0" indent="0" algn="ctr">
              <a:buNone/>
            </a:pPr>
            <a:r>
              <a:rPr lang="zh-TW" altLang="en-US" sz="2400" b="1" dirty="0">
                <a:solidFill>
                  <a:srgbClr val="0000FF"/>
                </a:solidFill>
                <a:latin typeface="+mn-ea"/>
              </a:rPr>
              <a:t>物理量</a:t>
            </a:r>
            <a:r>
              <a:rPr lang="zh-TW" altLang="en-US" sz="2400" b="1" dirty="0" smtClean="0">
                <a:solidFill>
                  <a:srgbClr val="0000FF"/>
                </a:solidFill>
              </a:rPr>
              <a:t>的基本單位</a:t>
            </a:r>
            <a:r>
              <a:rPr lang="en-US" altLang="zh-TW" sz="2400" b="1" dirty="0" smtClean="0">
                <a:solidFill>
                  <a:srgbClr val="0000FF"/>
                </a:solidFill>
              </a:rPr>
              <a:t>(Base </a:t>
            </a:r>
            <a:r>
              <a:rPr lang="en-US" altLang="zh-TW" sz="2400" b="1" dirty="0">
                <a:solidFill>
                  <a:srgbClr val="0000FF"/>
                </a:solidFill>
              </a:rPr>
              <a:t>Unit)</a:t>
            </a:r>
            <a:endParaRPr lang="zh-TW" altLang="en-US" sz="2400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zh-TW" altLang="en-US" sz="2400" b="1" dirty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zh-TW" sz="2400" dirty="0">
              <a:solidFill>
                <a:srgbClr val="008000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900" dirty="0"/>
              <a:t> </a:t>
            </a: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7391400" y="38100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zh-TW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1390537" y="5733256"/>
            <a:ext cx="6120680" cy="4572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Physics is based on measurements.</a:t>
            </a: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646882"/>
              </p:ext>
            </p:extLst>
          </p:nvPr>
        </p:nvGraphicFramePr>
        <p:xfrm>
          <a:off x="1992659" y="1796514"/>
          <a:ext cx="5194920" cy="3169920"/>
        </p:xfrm>
        <a:graphic>
          <a:graphicData uri="http://schemas.openxmlformats.org/drawingml/2006/table">
            <a:tbl>
              <a:tblPr/>
              <a:tblGrid>
                <a:gridCol w="1731640">
                  <a:extLst>
                    <a:ext uri="{9D8B030D-6E8A-4147-A177-3AD203B41FA5}">
                      <a16:colId xmlns:a16="http://schemas.microsoft.com/office/drawing/2014/main" val="3001878253"/>
                    </a:ext>
                  </a:extLst>
                </a:gridCol>
                <a:gridCol w="1567781">
                  <a:extLst>
                    <a:ext uri="{9D8B030D-6E8A-4147-A177-3AD203B41FA5}">
                      <a16:colId xmlns:a16="http://schemas.microsoft.com/office/drawing/2014/main" val="2422852090"/>
                    </a:ext>
                  </a:extLst>
                </a:gridCol>
                <a:gridCol w="1895499">
                  <a:extLst>
                    <a:ext uri="{9D8B030D-6E8A-4147-A177-3AD203B41FA5}">
                      <a16:colId xmlns:a16="http://schemas.microsoft.com/office/drawing/2014/main" val="27822101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solidFill>
                            <a:srgbClr val="339933"/>
                          </a:solidFill>
                        </a:rPr>
                        <a:t>單位</a:t>
                      </a:r>
                      <a:r>
                        <a:rPr lang="zh-TW" altLang="en-US" sz="2000" b="1" dirty="0" smtClean="0">
                          <a:solidFill>
                            <a:srgbClr val="339933"/>
                          </a:solidFill>
                        </a:rPr>
                        <a:t>名稱</a:t>
                      </a:r>
                      <a:endParaRPr lang="zh-TW" altLang="en-US" sz="2000" b="1" dirty="0">
                        <a:solidFill>
                          <a:srgbClr val="339933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dirty="0" smtClean="0">
                          <a:solidFill>
                            <a:srgbClr val="339933"/>
                          </a:solidFill>
                        </a:rPr>
                        <a:t>符號</a:t>
                      </a:r>
                      <a:endParaRPr lang="zh-TW" altLang="en-US" sz="2000" b="1" dirty="0">
                        <a:solidFill>
                          <a:srgbClr val="339933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solidFill>
                            <a:srgbClr val="339933"/>
                          </a:solidFill>
                        </a:rPr>
                        <a:t>度量對象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91998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 dirty="0"/>
                        <a:t>米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m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長度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582737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 dirty="0" smtClean="0"/>
                        <a:t>公斤</a:t>
                      </a:r>
                      <a:endParaRPr lang="zh-TW" alt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kg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質量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219599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 dirty="0"/>
                        <a:t>秒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s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時間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267262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 dirty="0"/>
                        <a:t>安培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A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電流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72807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 dirty="0"/>
                        <a:t>開爾文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K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熱力學溫度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147244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 dirty="0"/>
                        <a:t>坎德拉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cd</a:t>
                      </a:r>
                      <a:endParaRPr 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發光強度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61938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zh-TW" sz="2000" b="1" dirty="0" smtClean="0"/>
                        <a:t>莫耳</a:t>
                      </a:r>
                      <a:endParaRPr lang="zh-TW" alt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mol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/>
                        <a:t>物質數目</a:t>
                      </a:r>
                      <a:endParaRPr lang="zh-TW" alt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4297916"/>
                  </a:ext>
                </a:extLst>
              </a:tr>
            </a:tbl>
          </a:graphicData>
        </a:graphic>
      </p:graphicFrame>
      <p:sp>
        <p:nvSpPr>
          <p:cNvPr id="18" name="矩形 17"/>
          <p:cNvSpPr/>
          <p:nvPr/>
        </p:nvSpPr>
        <p:spPr>
          <a:xfrm>
            <a:off x="1619672" y="1210340"/>
            <a:ext cx="6804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b="1" dirty="0"/>
              <a:t>國際單位</a:t>
            </a:r>
            <a:r>
              <a:rPr lang="zh-TW" altLang="zh-TW" b="1" dirty="0" smtClean="0"/>
              <a:t>系統</a:t>
            </a:r>
            <a:r>
              <a:rPr lang="en-US" altLang="zh-TW" dirty="0"/>
              <a:t> </a:t>
            </a:r>
            <a:r>
              <a:rPr lang="en-US" altLang="zh-TW" dirty="0" smtClean="0"/>
              <a:t>(</a:t>
            </a:r>
            <a:r>
              <a:rPr lang="zh-TW" altLang="zh-TW" dirty="0" smtClean="0"/>
              <a:t>The </a:t>
            </a:r>
            <a:r>
              <a:rPr lang="zh-TW" altLang="zh-TW" dirty="0"/>
              <a:t>International System of Units；簡稱</a:t>
            </a:r>
            <a:r>
              <a:rPr lang="zh-TW" altLang="zh-TW" b="1" dirty="0"/>
              <a:t>S</a:t>
            </a:r>
            <a:r>
              <a:rPr lang="zh-TW" altLang="zh-TW" b="1" dirty="0" smtClean="0"/>
              <a:t>I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0472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67744" y="420888"/>
            <a:ext cx="4784483" cy="576064"/>
          </a:xfrm>
        </p:spPr>
        <p:txBody>
          <a:bodyPr/>
          <a:lstStyle/>
          <a:p>
            <a:pPr marL="0" indent="0" algn="ctr">
              <a:buNone/>
            </a:pPr>
            <a:r>
              <a:rPr lang="zh-TW" altLang="en-US" sz="2400" b="1" dirty="0">
                <a:solidFill>
                  <a:srgbClr val="0000FF"/>
                </a:solidFill>
                <a:latin typeface="+mn-ea"/>
              </a:rPr>
              <a:t>物理量</a:t>
            </a:r>
            <a:r>
              <a:rPr lang="zh-TW" altLang="en-US" sz="2400" b="1" dirty="0" smtClean="0">
                <a:solidFill>
                  <a:srgbClr val="0000FF"/>
                </a:solidFill>
              </a:rPr>
              <a:t>的導出單位</a:t>
            </a:r>
            <a:r>
              <a:rPr lang="en-US" altLang="zh-TW" sz="2400" b="1" dirty="0" smtClean="0">
                <a:solidFill>
                  <a:srgbClr val="0000FF"/>
                </a:solidFill>
              </a:rPr>
              <a:t>(Derived Unit)</a:t>
            </a:r>
            <a:endParaRPr lang="zh-TW" altLang="en-US" sz="2400" b="1" dirty="0">
              <a:solidFill>
                <a:srgbClr val="0000FF"/>
              </a:solidFill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altLang="zh-TW" sz="2400" dirty="0">
              <a:solidFill>
                <a:srgbClr val="008000"/>
              </a:solidFill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900" dirty="0"/>
              <a:t> </a:t>
            </a:r>
          </a:p>
        </p:txBody>
      </p:sp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030657"/>
              </p:ext>
            </p:extLst>
          </p:nvPr>
        </p:nvGraphicFramePr>
        <p:xfrm>
          <a:off x="971600" y="996952"/>
          <a:ext cx="7488831" cy="3814152"/>
        </p:xfrm>
        <a:graphic>
          <a:graphicData uri="http://schemas.openxmlformats.org/drawingml/2006/table">
            <a:tbl>
              <a:tblPr/>
              <a:tblGrid>
                <a:gridCol w="1800200">
                  <a:extLst>
                    <a:ext uri="{9D8B030D-6E8A-4147-A177-3AD203B41FA5}">
                      <a16:colId xmlns:a16="http://schemas.microsoft.com/office/drawing/2014/main" val="300187825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422852090"/>
                    </a:ext>
                  </a:extLst>
                </a:gridCol>
                <a:gridCol w="4608511">
                  <a:extLst>
                    <a:ext uri="{9D8B030D-6E8A-4147-A177-3AD203B41FA5}">
                      <a16:colId xmlns:a16="http://schemas.microsoft.com/office/drawing/2014/main" val="2782210109"/>
                    </a:ext>
                  </a:extLst>
                </a:gridCol>
              </a:tblGrid>
              <a:tr h="3809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rgbClr val="339933"/>
                          </a:solidFill>
                        </a:rPr>
                        <a:t>單位</a:t>
                      </a:r>
                      <a:r>
                        <a:rPr lang="zh-TW" altLang="en-US" b="1" dirty="0" smtClean="0">
                          <a:solidFill>
                            <a:srgbClr val="339933"/>
                          </a:solidFill>
                        </a:rPr>
                        <a:t>名</a:t>
                      </a:r>
                      <a:r>
                        <a:rPr lang="zh-TW" altLang="en-US" sz="1800" b="1" dirty="0" smtClean="0">
                          <a:solidFill>
                            <a:srgbClr val="339933"/>
                          </a:solidFill>
                        </a:rPr>
                        <a:t>稱稱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b="1" dirty="0" smtClean="0">
                          <a:solidFill>
                            <a:srgbClr val="339933"/>
                          </a:solidFill>
                        </a:rPr>
                        <a:t>符號</a:t>
                      </a:r>
                      <a:endParaRPr lang="zh-TW" altLang="en-US" sz="1800" b="1" dirty="0">
                        <a:solidFill>
                          <a:srgbClr val="339933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b="1" dirty="0">
                        <a:solidFill>
                          <a:srgbClr val="339933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919989"/>
                  </a:ext>
                </a:extLst>
              </a:tr>
              <a:tr h="412699">
                <a:tc>
                  <a:txBody>
                    <a:bodyPr/>
                    <a:lstStyle/>
                    <a:p>
                      <a:r>
                        <a:rPr lang="zh-TW" altLang="en-US" sz="2000" b="1" dirty="0" smtClean="0"/>
                        <a:t>密度</a:t>
                      </a:r>
                      <a:endParaRPr lang="zh-TW" alt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2000" b="1" i="1" dirty="0" smtClean="0"/>
                        <a:t>ρ</a:t>
                      </a:r>
                      <a:endParaRPr lang="en-US" sz="2000" i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Kg/m</a:t>
                      </a:r>
                      <a:r>
                        <a:rPr lang="en-US" altLang="zh-TW" sz="2000" baseline="30000" dirty="0" smtClean="0"/>
                        <a:t>3</a:t>
                      </a:r>
                      <a:r>
                        <a:rPr lang="en-US" altLang="zh-TW" sz="2000" dirty="0" smtClean="0"/>
                        <a:t> = 10</a:t>
                      </a:r>
                      <a:r>
                        <a:rPr lang="en-US" altLang="zh-TW" sz="2000" baseline="30000" dirty="0" smtClean="0"/>
                        <a:t>-3</a:t>
                      </a:r>
                      <a:r>
                        <a:rPr lang="en-US" altLang="zh-TW" sz="2000" dirty="0" smtClean="0"/>
                        <a:t> g/cm</a:t>
                      </a:r>
                      <a:r>
                        <a:rPr lang="en-US" altLang="zh-TW" sz="2000" baseline="30000" dirty="0" smtClean="0"/>
                        <a:t>3</a:t>
                      </a:r>
                      <a:endParaRPr lang="zh-TW" altLang="en-US" sz="2000" baseline="30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5827374"/>
                  </a:ext>
                </a:extLst>
              </a:tr>
              <a:tr h="412699">
                <a:tc>
                  <a:txBody>
                    <a:bodyPr/>
                    <a:lstStyle/>
                    <a:p>
                      <a:r>
                        <a:rPr lang="zh-TW" altLang="en-US" sz="2000" b="1" dirty="0" smtClean="0"/>
                        <a:t>重力加速度</a:t>
                      </a:r>
                      <a:endParaRPr lang="zh-TW" alt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i="1" dirty="0" smtClean="0"/>
                        <a:t>g</a:t>
                      </a:r>
                      <a:endParaRPr lang="en-US" sz="2000" i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9.8 m/s</a:t>
                      </a:r>
                      <a:r>
                        <a:rPr lang="en-US" altLang="zh-TW" sz="2000" baseline="30000" dirty="0" smtClean="0"/>
                        <a:t>2</a:t>
                      </a:r>
                      <a:r>
                        <a:rPr lang="en-US" altLang="zh-TW" sz="2000" dirty="0" smtClean="0"/>
                        <a:t> = 980 cm/s</a:t>
                      </a:r>
                      <a:r>
                        <a:rPr lang="en-US" altLang="zh-TW" sz="2000" baseline="30000" dirty="0" smtClean="0"/>
                        <a:t>2</a:t>
                      </a:r>
                      <a:endParaRPr lang="zh-TW" alt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2195999"/>
                  </a:ext>
                </a:extLst>
              </a:tr>
              <a:tr h="730160">
                <a:tc>
                  <a:txBody>
                    <a:bodyPr/>
                    <a:lstStyle/>
                    <a:p>
                      <a:r>
                        <a:rPr lang="zh-TW" altLang="en-US" sz="2000" b="1" dirty="0" smtClean="0"/>
                        <a:t>力</a:t>
                      </a:r>
                      <a:endParaRPr lang="zh-TW" alt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1" i="1" dirty="0" smtClean="0"/>
                        <a:t>F</a:t>
                      </a:r>
                      <a:endParaRPr lang="en-US" sz="2000" i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N = kg-m/s</a:t>
                      </a:r>
                      <a:r>
                        <a:rPr lang="en-US" altLang="zh-TW" sz="2000" baseline="30000" dirty="0" smtClean="0"/>
                        <a:t>2 </a:t>
                      </a:r>
                      <a:r>
                        <a:rPr lang="en-US" altLang="zh-TW" sz="2000" dirty="0" smtClean="0"/>
                        <a:t>= 10</a:t>
                      </a:r>
                      <a:r>
                        <a:rPr lang="en-US" altLang="zh-TW" sz="2000" baseline="30000" dirty="0" smtClean="0"/>
                        <a:t>5 </a:t>
                      </a:r>
                      <a:r>
                        <a:rPr lang="en-US" altLang="zh-TW" sz="2000" baseline="0" dirty="0" smtClean="0"/>
                        <a:t>d</a:t>
                      </a:r>
                      <a:r>
                        <a:rPr lang="en-US" altLang="zh-TW" sz="2000" dirty="0" smtClean="0"/>
                        <a:t>yne</a:t>
                      </a:r>
                      <a:endParaRPr lang="en-US" altLang="zh-TW" sz="2000" baseline="30000" dirty="0" smtClean="0"/>
                    </a:p>
                    <a:p>
                      <a:r>
                        <a:rPr lang="en-US" altLang="zh-TW" sz="2000" dirty="0" smtClean="0"/>
                        <a:t>dyne</a:t>
                      </a:r>
                      <a:r>
                        <a:rPr lang="en-US" altLang="zh-TW" sz="2000" baseline="0" dirty="0" smtClean="0"/>
                        <a:t> = g-cm/s</a:t>
                      </a:r>
                      <a:r>
                        <a:rPr lang="en-US" altLang="zh-TW" sz="2000" baseline="30000" dirty="0" smtClean="0"/>
                        <a:t>2</a:t>
                      </a:r>
                      <a:endParaRPr lang="zh-TW" alt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2672623"/>
                  </a:ext>
                </a:extLst>
              </a:tr>
              <a:tr h="871801">
                <a:tc>
                  <a:txBody>
                    <a:bodyPr/>
                    <a:lstStyle/>
                    <a:p>
                      <a:r>
                        <a:rPr lang="zh-TW" altLang="en-US" sz="2000" b="1" dirty="0" smtClean="0"/>
                        <a:t>能量</a:t>
                      </a:r>
                      <a:endParaRPr lang="zh-TW" alt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1" i="1" dirty="0" smtClean="0"/>
                        <a:t>E</a:t>
                      </a:r>
                      <a:endParaRPr lang="en-US" sz="2000" i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J</a:t>
                      </a:r>
                      <a:r>
                        <a:rPr lang="en-US" altLang="zh-TW" sz="2000" baseline="0" dirty="0" smtClean="0"/>
                        <a:t> = N-m = </a:t>
                      </a:r>
                      <a:r>
                        <a:rPr lang="en-US" altLang="zh-TW" sz="2000" dirty="0" smtClean="0"/>
                        <a:t>kg-m</a:t>
                      </a:r>
                      <a:r>
                        <a:rPr lang="en-US" altLang="zh-TW" sz="2000" baseline="30000" dirty="0" smtClean="0"/>
                        <a:t>2</a:t>
                      </a:r>
                      <a:r>
                        <a:rPr lang="en-US" altLang="zh-TW" sz="2000" dirty="0" smtClean="0"/>
                        <a:t>/s</a:t>
                      </a:r>
                      <a:r>
                        <a:rPr lang="en-US" altLang="zh-TW" sz="2000" baseline="30000" dirty="0" smtClean="0"/>
                        <a:t>2 </a:t>
                      </a:r>
                      <a:r>
                        <a:rPr lang="en-US" altLang="zh-TW" sz="2000" dirty="0" smtClean="0"/>
                        <a:t>= 10</a:t>
                      </a:r>
                      <a:r>
                        <a:rPr lang="en-US" altLang="zh-TW" sz="2000" baseline="30000" dirty="0" smtClean="0"/>
                        <a:t>7 </a:t>
                      </a:r>
                      <a:r>
                        <a:rPr lang="en-US" altLang="zh-TW" sz="2000" baseline="0" dirty="0" smtClean="0"/>
                        <a:t>erg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aseline="0" dirty="0" smtClean="0"/>
                        <a:t>erg = dyne-cm = </a:t>
                      </a:r>
                      <a:r>
                        <a:rPr lang="en-US" altLang="zh-TW" sz="2000" dirty="0" smtClean="0"/>
                        <a:t>g-cm</a:t>
                      </a:r>
                      <a:r>
                        <a:rPr lang="en-US" altLang="zh-TW" sz="2000" baseline="30000" dirty="0" smtClean="0"/>
                        <a:t>2</a:t>
                      </a:r>
                      <a:r>
                        <a:rPr lang="en-US" altLang="zh-TW" sz="2000" dirty="0" smtClean="0"/>
                        <a:t>/s</a:t>
                      </a:r>
                      <a:r>
                        <a:rPr lang="en-US" altLang="zh-TW" sz="2000" baseline="30000" dirty="0" smtClean="0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7280731"/>
                  </a:ext>
                </a:extLst>
              </a:tr>
              <a:tr h="730160">
                <a:tc>
                  <a:txBody>
                    <a:bodyPr/>
                    <a:lstStyle/>
                    <a:p>
                      <a:r>
                        <a:rPr lang="zh-TW" altLang="en-US" sz="2000" b="1" dirty="0" smtClean="0"/>
                        <a:t>壓力</a:t>
                      </a:r>
                      <a:endParaRPr lang="zh-TW" alt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1" i="1" dirty="0" smtClean="0"/>
                        <a:t>P</a:t>
                      </a:r>
                      <a:endParaRPr lang="en-US" sz="2000" b="1" i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aseline="0" dirty="0" smtClean="0"/>
                        <a:t>Pa = N/m</a:t>
                      </a:r>
                      <a:r>
                        <a:rPr lang="en-US" altLang="zh-TW" sz="2000" baseline="30000" dirty="0" smtClean="0"/>
                        <a:t>2  </a:t>
                      </a:r>
                      <a:r>
                        <a:rPr lang="en-US" altLang="zh-TW" sz="2000" baseline="0" dirty="0" smtClean="0"/>
                        <a:t>= 10 dyne/</a:t>
                      </a:r>
                      <a:r>
                        <a:rPr lang="en-US" altLang="zh-TW" sz="2000" dirty="0" smtClean="0"/>
                        <a:t>cm</a:t>
                      </a:r>
                      <a:r>
                        <a:rPr lang="en-US" altLang="zh-TW" sz="2000" baseline="30000" dirty="0" smtClean="0"/>
                        <a:t>2</a:t>
                      </a:r>
                      <a:endParaRPr lang="zh-TW" altLang="en-US" sz="20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aseline="0" dirty="0" smtClean="0"/>
                        <a:t>bar = </a:t>
                      </a:r>
                      <a:r>
                        <a:rPr lang="en-US" altLang="zh-TW" sz="2000" dirty="0" smtClean="0"/>
                        <a:t>10</a:t>
                      </a:r>
                      <a:r>
                        <a:rPr lang="en-US" altLang="zh-TW" sz="2000" baseline="30000" dirty="0" smtClean="0"/>
                        <a:t>6 </a:t>
                      </a:r>
                      <a:r>
                        <a:rPr lang="en-US" altLang="zh-TW" sz="2000" baseline="0" dirty="0" smtClean="0"/>
                        <a:t>dyne/</a:t>
                      </a:r>
                      <a:r>
                        <a:rPr lang="en-US" altLang="zh-TW" sz="2000" dirty="0" smtClean="0"/>
                        <a:t>cm</a:t>
                      </a:r>
                      <a:r>
                        <a:rPr lang="en-US" altLang="zh-TW" sz="2000" baseline="30000" dirty="0" smtClean="0"/>
                        <a:t>2</a:t>
                      </a:r>
                      <a:r>
                        <a:rPr lang="en-US" altLang="zh-TW" sz="2000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 err="1" smtClean="0"/>
                        <a:t>atm</a:t>
                      </a:r>
                      <a:r>
                        <a:rPr lang="en-US" altLang="zh-TW" sz="2000" dirty="0" smtClean="0"/>
                        <a:t> = 1.03 bar =</a:t>
                      </a:r>
                      <a:r>
                        <a:rPr lang="en-US" altLang="zh-TW" sz="2000" baseline="0" dirty="0" smtClean="0"/>
                        <a:t> 1.03X</a:t>
                      </a:r>
                      <a:r>
                        <a:rPr lang="en-US" altLang="zh-TW" sz="2000" dirty="0" smtClean="0"/>
                        <a:t>10</a:t>
                      </a:r>
                      <a:r>
                        <a:rPr lang="en-US" altLang="zh-TW" sz="2000" baseline="30000" dirty="0" smtClean="0"/>
                        <a:t>5 </a:t>
                      </a:r>
                      <a:r>
                        <a:rPr lang="en-US" altLang="zh-TW" sz="2000" baseline="0" dirty="0" smtClean="0"/>
                        <a:t>N/m</a:t>
                      </a:r>
                      <a:r>
                        <a:rPr lang="en-US" altLang="zh-TW" sz="2000" baseline="30000" dirty="0" smtClean="0"/>
                        <a:t>2</a:t>
                      </a:r>
                      <a:endParaRPr lang="en-US" altLang="zh-TW" sz="2000" baseline="0" dirty="0" smtClean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2967742"/>
                  </a:ext>
                </a:extLst>
              </a:tr>
            </a:tbl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11560" y="5877272"/>
            <a:ext cx="3840012" cy="823342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N: </a:t>
            </a:r>
            <a:r>
              <a:rPr kumimoji="0" lang="zh-TW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牛頓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rgbClr val="6600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>
              <a:defRPr/>
            </a:pPr>
            <a:r>
              <a:rPr kumimoji="0" lang="en-US" altLang="zh-TW" dirty="0">
                <a:solidFill>
                  <a:srgbClr val="6600FF"/>
                </a:solidFill>
                <a:latin typeface="+mj-lt"/>
                <a:ea typeface="+mj-ea"/>
                <a:cs typeface="+mj-cs"/>
              </a:rPr>
              <a:t>d</a:t>
            </a:r>
            <a:r>
              <a:rPr kumimoji="0" lang="en-US" altLang="zh-TW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yne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kumimoji="0" lang="zh-TW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達因</a:t>
            </a:r>
            <a:r>
              <a:rPr kumimoji="0" lang="zh-TW" altLang="en-US" dirty="0" smtClean="0">
                <a:solidFill>
                  <a:srgbClr val="6600FF"/>
                </a:solidFill>
              </a:rPr>
              <a:t>，</a:t>
            </a:r>
            <a:r>
              <a:rPr kumimoji="0" lang="zh-TW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希臘語有力量的意思。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rgbClr val="6600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0" y="5877272"/>
            <a:ext cx="4320480" cy="823342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J: </a:t>
            </a:r>
            <a:r>
              <a:rPr kumimoji="0" lang="zh-TW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焦耳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erg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kumimoji="0" lang="zh-TW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爾格</a:t>
            </a:r>
            <a:r>
              <a:rPr kumimoji="0" lang="zh-TW" altLang="en-US" dirty="0" smtClean="0">
                <a:solidFill>
                  <a:srgbClr val="FF0000"/>
                </a:solidFill>
              </a:rPr>
              <a:t>，</a:t>
            </a:r>
            <a:r>
              <a:rPr kumimoji="0" lang="zh-TW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希臘語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(ergon)</a:t>
            </a:r>
            <a:r>
              <a:rPr kumimoji="0" lang="zh-TW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有作功的意思。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3" name="直線單箭頭接點 2"/>
          <p:cNvCxnSpPr/>
          <p:nvPr/>
        </p:nvCxnSpPr>
        <p:spPr>
          <a:xfrm>
            <a:off x="4484270" y="4150091"/>
            <a:ext cx="0" cy="873260"/>
          </a:xfrm>
          <a:prstGeom prst="straightConnector1">
            <a:avLst/>
          </a:prstGeom>
          <a:ln w="25400" cmpd="dbl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4067944" y="5094348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chemeClr val="accent6">
                    <a:lumMod val="75000"/>
                  </a:schemeClr>
                </a:solidFill>
              </a:rPr>
              <a:t>N-m/m</a:t>
            </a:r>
            <a:r>
              <a:rPr lang="en-US" altLang="zh-TW" baseline="30000" dirty="0" smtClean="0">
                <a:solidFill>
                  <a:schemeClr val="accent6">
                    <a:lumMod val="75000"/>
                  </a:schemeClr>
                </a:solidFill>
              </a:rPr>
              <a:t>3  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= </a:t>
            </a:r>
            <a:r>
              <a:rPr lang="en-US" altLang="zh-TW" dirty="0" smtClean="0">
                <a:solidFill>
                  <a:schemeClr val="accent6">
                    <a:lumMod val="75000"/>
                  </a:schemeClr>
                </a:solidFill>
              </a:rPr>
              <a:t>J/m</a:t>
            </a:r>
            <a:r>
              <a:rPr lang="en-US" altLang="zh-TW" baseline="30000" dirty="0" smtClean="0">
                <a:solidFill>
                  <a:schemeClr val="accent6">
                    <a:lumMod val="75000"/>
                  </a:schemeClr>
                </a:solidFill>
              </a:rPr>
              <a:t>3  </a:t>
            </a:r>
            <a:r>
              <a:rPr lang="zh-TW" altLang="en-US" b="1" dirty="0" smtClean="0">
                <a:solidFill>
                  <a:schemeClr val="accent6">
                    <a:lumMod val="75000"/>
                  </a:schemeClr>
                </a:solidFill>
              </a:rPr>
              <a:t>能量密度 </a:t>
            </a:r>
            <a:r>
              <a:rPr lang="en-US" altLang="zh-TW" b="1" i="1" dirty="0" smtClean="0">
                <a:solidFill>
                  <a:schemeClr val="accent6">
                    <a:lumMod val="75000"/>
                  </a:schemeClr>
                </a:solidFill>
              </a:rPr>
              <a:t>E/V</a:t>
            </a:r>
            <a:endParaRPr lang="zh-TW" altLang="en-US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9" name="直線單箭頭接點 8"/>
          <p:cNvCxnSpPr/>
          <p:nvPr/>
        </p:nvCxnSpPr>
        <p:spPr>
          <a:xfrm flipV="1">
            <a:off x="6185994" y="1846040"/>
            <a:ext cx="576064" cy="184666"/>
          </a:xfrm>
          <a:prstGeom prst="straightConnector1">
            <a:avLst/>
          </a:prstGeom>
          <a:ln w="25400" cmpd="dbl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6876256" y="1645066"/>
            <a:ext cx="2016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chemeClr val="accent6">
                    <a:lumMod val="75000"/>
                  </a:schemeClr>
                </a:solidFill>
              </a:rPr>
              <a:t>s</a:t>
            </a:r>
            <a:r>
              <a:rPr lang="en-US" altLang="zh-TW" baseline="30000" dirty="0" smtClean="0">
                <a:solidFill>
                  <a:schemeClr val="accent6">
                    <a:lumMod val="75000"/>
                  </a:schemeClr>
                </a:solidFill>
              </a:rPr>
              <a:t>2  </a:t>
            </a:r>
            <a:r>
              <a:rPr lang="zh-TW" altLang="en-US" dirty="0" smtClean="0">
                <a:solidFill>
                  <a:schemeClr val="accent6">
                    <a:lumMod val="75000"/>
                  </a:schemeClr>
                </a:solidFill>
              </a:rPr>
              <a:t>並無特別意義</a:t>
            </a:r>
            <a:endParaRPr lang="zh-TW" altLang="en-US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66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5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14969" y="734820"/>
            <a:ext cx="497283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</a:rPr>
              <a:t>大</a:t>
            </a:r>
            <a:r>
              <a:rPr lang="zh-TW" altLang="en-US" sz="2400" b="1" dirty="0" smtClean="0">
                <a:solidFill>
                  <a:srgbClr val="FF0000"/>
                </a:solidFill>
                <a:latin typeface="+mn-ea"/>
              </a:rPr>
              <a:t>數值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: </a:t>
            </a:r>
            <a:r>
              <a:rPr lang="zh-TW" altLang="en-US" sz="2400" b="1" dirty="0" smtClean="0"/>
              <a:t>一百萬的概念</a:t>
            </a:r>
            <a:endParaRPr lang="en-US" altLang="zh-TW" sz="2400" b="1" dirty="0" smtClean="0"/>
          </a:p>
          <a:p>
            <a:r>
              <a:rPr lang="zh-TW" altLang="en-US" sz="2400" dirty="0" smtClean="0">
                <a:solidFill>
                  <a:srgbClr val="006600"/>
                </a:solidFill>
              </a:rPr>
              <a:t>確實</a:t>
            </a:r>
            <a:r>
              <a:rPr lang="zh-TW" altLang="zh-TW" sz="2400" dirty="0" smtClean="0">
                <a:solidFill>
                  <a:srgbClr val="006600"/>
                </a:solidFill>
              </a:rPr>
              <a:t>感</a:t>
            </a:r>
            <a:r>
              <a:rPr lang="zh-TW" altLang="en-US" sz="2400" dirty="0" smtClean="0">
                <a:solidFill>
                  <a:srgbClr val="006600"/>
                </a:solidFill>
              </a:rPr>
              <a:t>受</a:t>
            </a:r>
            <a:r>
              <a:rPr lang="zh-TW" altLang="en-US" sz="2400" dirty="0" smtClean="0">
                <a:solidFill>
                  <a:srgbClr val="006600"/>
                </a:solidFill>
                <a:latin typeface="+mn-ea"/>
              </a:rPr>
              <a:t>數值大於</a:t>
            </a:r>
            <a:r>
              <a:rPr lang="zh-TW" altLang="en-US" sz="2400" dirty="0" smtClean="0">
                <a:solidFill>
                  <a:srgbClr val="006600"/>
                </a:solidFill>
              </a:rPr>
              <a:t>十萬或一百萬嗎</a:t>
            </a:r>
            <a:r>
              <a:rPr lang="en-US" altLang="zh-TW" sz="2400" dirty="0" smtClean="0">
                <a:solidFill>
                  <a:srgbClr val="006600"/>
                </a:solidFill>
              </a:rPr>
              <a:t>?</a:t>
            </a:r>
            <a:endParaRPr lang="zh-TW" altLang="en-US" dirty="0">
              <a:solidFill>
                <a:srgbClr val="006600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47664" y="188640"/>
            <a:ext cx="6120680" cy="457200"/>
          </a:xfrm>
          <a:prstGeom prst="rect">
            <a:avLst/>
          </a:prstGeom>
        </p:spPr>
        <p:txBody>
          <a:bodyPr/>
          <a:lstStyle/>
          <a:p>
            <a:pPr lvl="0" algn="ctr">
              <a:defRPr/>
            </a:pPr>
            <a:r>
              <a:rPr lang="zh-TW" altLang="en-US" sz="2400" b="1" dirty="0">
                <a:solidFill>
                  <a:srgbClr val="0000FF"/>
                </a:solidFill>
                <a:latin typeface="+mj-ea"/>
                <a:ea typeface="+mj-ea"/>
              </a:rPr>
              <a:t>大</a:t>
            </a:r>
            <a:r>
              <a:rPr lang="zh-TW" altLang="en-US" sz="2400" b="1" dirty="0" smtClean="0">
                <a:solidFill>
                  <a:srgbClr val="0000FF"/>
                </a:solidFill>
                <a:latin typeface="+mj-ea"/>
                <a:ea typeface="+mj-ea"/>
              </a:rPr>
              <a:t>數值</a:t>
            </a:r>
            <a:r>
              <a:rPr lang="en-US" altLang="zh-TW" sz="2400" b="1" dirty="0" smtClean="0">
                <a:solidFill>
                  <a:srgbClr val="0000FF"/>
                </a:solidFill>
                <a:latin typeface="+mj-ea"/>
                <a:ea typeface="+mj-ea"/>
              </a:rPr>
              <a:t>&amp;</a:t>
            </a:r>
            <a:r>
              <a:rPr lang="zh-TW" altLang="en-US" sz="2400" b="1" dirty="0" smtClean="0">
                <a:solidFill>
                  <a:srgbClr val="0000FF"/>
                </a:solidFill>
                <a:latin typeface="+mj-ea"/>
                <a:ea typeface="+mj-ea"/>
              </a:rPr>
              <a:t>小</a:t>
            </a:r>
            <a:r>
              <a:rPr lang="zh-TW" altLang="en-US" sz="2400" b="1" dirty="0">
                <a:solidFill>
                  <a:srgbClr val="0000FF"/>
                </a:solidFill>
                <a:latin typeface="+mj-ea"/>
                <a:ea typeface="+mj-ea"/>
              </a:rPr>
              <a:t>數值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98023" y="3086636"/>
            <a:ext cx="589616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</a:rPr>
              <a:t>小</a:t>
            </a:r>
            <a:r>
              <a:rPr lang="zh-TW" altLang="en-US" sz="2400" b="1" dirty="0" smtClean="0">
                <a:solidFill>
                  <a:srgbClr val="FF0000"/>
                </a:solidFill>
                <a:latin typeface="+mn-ea"/>
              </a:rPr>
              <a:t>數值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: </a:t>
            </a:r>
            <a:r>
              <a:rPr lang="zh-TW" altLang="en-US" sz="2400" b="1" dirty="0" smtClean="0"/>
              <a:t>千分之一的概念</a:t>
            </a:r>
            <a:endParaRPr lang="en-US" altLang="zh-TW" sz="2400" b="1" dirty="0" smtClean="0"/>
          </a:p>
          <a:p>
            <a:r>
              <a:rPr lang="zh-TW" altLang="en-US" sz="2400" dirty="0" smtClean="0">
                <a:solidFill>
                  <a:srgbClr val="006600"/>
                </a:solidFill>
              </a:rPr>
              <a:t>確實</a:t>
            </a:r>
            <a:r>
              <a:rPr lang="zh-TW" altLang="zh-TW" sz="2400" dirty="0" smtClean="0">
                <a:solidFill>
                  <a:srgbClr val="006600"/>
                </a:solidFill>
              </a:rPr>
              <a:t>感</a:t>
            </a:r>
            <a:r>
              <a:rPr lang="zh-TW" altLang="en-US" sz="2400" dirty="0" smtClean="0">
                <a:solidFill>
                  <a:srgbClr val="006600"/>
                </a:solidFill>
              </a:rPr>
              <a:t>受</a:t>
            </a:r>
            <a:r>
              <a:rPr lang="zh-TW" altLang="en-US" sz="2400" dirty="0" smtClean="0">
                <a:solidFill>
                  <a:srgbClr val="006600"/>
                </a:solidFill>
                <a:latin typeface="+mn-ea"/>
              </a:rPr>
              <a:t>數值小於</a:t>
            </a:r>
            <a:r>
              <a:rPr lang="zh-TW" altLang="en-US" sz="2400" dirty="0" smtClean="0">
                <a:solidFill>
                  <a:srgbClr val="006600"/>
                </a:solidFill>
              </a:rPr>
              <a:t>百分之一或千分之一嗎</a:t>
            </a:r>
            <a:r>
              <a:rPr lang="en-US" altLang="zh-TW" sz="2400" dirty="0" smtClean="0">
                <a:solidFill>
                  <a:srgbClr val="006600"/>
                </a:solidFill>
              </a:rPr>
              <a:t>?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598023" y="1630943"/>
            <a:ext cx="784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000" b="1" dirty="0" smtClean="0">
                <a:solidFill>
                  <a:srgbClr val="0033CC"/>
                </a:solidFill>
              </a:rPr>
              <a:t>1莫耳</a:t>
            </a:r>
            <a:r>
              <a:rPr lang="zh-TW" altLang="zh-TW" sz="2000" dirty="0" smtClean="0"/>
              <a:t>是所含基本微粒個數與12克的碳-12中所含原子個數相等的量</a:t>
            </a:r>
            <a:r>
              <a:rPr lang="zh-TW" altLang="en-US" sz="2000" dirty="0" smtClean="0"/>
              <a:t>，</a:t>
            </a:r>
            <a:r>
              <a:rPr lang="zh-TW" altLang="zh-TW" sz="2000" dirty="0" smtClean="0"/>
              <a:t>數值約是6.0</a:t>
            </a:r>
            <a:r>
              <a:rPr lang="en-US" altLang="zh-TW" sz="2000" dirty="0" smtClean="0"/>
              <a:t>2</a:t>
            </a:r>
            <a:r>
              <a:rPr lang="zh-TW" altLang="zh-TW" sz="2000" dirty="0" smtClean="0"/>
              <a:t>×10</a:t>
            </a:r>
            <a:r>
              <a:rPr lang="zh-TW" altLang="zh-TW" sz="2000" baseline="30000" dirty="0" smtClean="0"/>
              <a:t>23</a:t>
            </a:r>
            <a:r>
              <a:rPr lang="zh-TW" altLang="zh-TW" sz="2000" dirty="0" smtClean="0"/>
              <a:t>，</a:t>
            </a:r>
            <a:r>
              <a:rPr lang="zh-TW" altLang="en-US" sz="2000" dirty="0" smtClean="0"/>
              <a:t>通</a:t>
            </a:r>
            <a:r>
              <a:rPr lang="zh-TW" altLang="zh-TW" sz="2000" dirty="0" smtClean="0"/>
              <a:t>常取</a:t>
            </a:r>
            <a:r>
              <a:rPr lang="zh-TW" altLang="en-US" sz="2000" dirty="0" smtClean="0"/>
              <a:t>為</a:t>
            </a:r>
            <a:r>
              <a:rPr lang="zh-TW" altLang="zh-TW" sz="2000" dirty="0" smtClean="0"/>
              <a:t>6×10</a:t>
            </a:r>
            <a:r>
              <a:rPr lang="zh-TW" altLang="zh-TW" sz="2000" baseline="30000" dirty="0" smtClean="0"/>
              <a:t>23</a:t>
            </a:r>
            <a:r>
              <a:rPr lang="zh-TW" altLang="zh-TW" sz="2000" dirty="0" smtClean="0"/>
              <a:t>。 </a:t>
            </a:r>
            <a:endParaRPr lang="en-US" altLang="zh-TW" sz="2000" dirty="0" smtClean="0"/>
          </a:p>
          <a:p>
            <a:r>
              <a:rPr lang="zh-TW" altLang="zh-TW" sz="2000" b="1" dirty="0" smtClean="0">
                <a:solidFill>
                  <a:srgbClr val="0033CC"/>
                </a:solidFill>
              </a:rPr>
              <a:t>1秒</a:t>
            </a:r>
            <a:r>
              <a:rPr lang="zh-TW" altLang="zh-TW" sz="2000" dirty="0" smtClean="0"/>
              <a:t>定義為</a:t>
            </a:r>
            <a:r>
              <a:rPr lang="en-US" altLang="zh-TW" sz="2000" baseline="30000" dirty="0" smtClean="0"/>
              <a:t>133</a:t>
            </a:r>
            <a:r>
              <a:rPr lang="en-US" altLang="zh-TW" sz="2000" dirty="0" smtClean="0"/>
              <a:t>Cs</a:t>
            </a:r>
            <a:r>
              <a:rPr lang="zh-TW" altLang="zh-TW" sz="2000" dirty="0" smtClean="0"/>
              <a:t>原子基態的兩個超精細能階間躍遷對應輻射的9,192,631,770個週期的持續時間。</a:t>
            </a:r>
            <a:endParaRPr lang="zh-TW" altLang="en-US" sz="2000" dirty="0"/>
          </a:p>
        </p:txBody>
      </p:sp>
      <p:sp>
        <p:nvSpPr>
          <p:cNvPr id="6" name="矩形 5"/>
          <p:cNvSpPr/>
          <p:nvPr/>
        </p:nvSpPr>
        <p:spPr>
          <a:xfrm>
            <a:off x="596302" y="3947935"/>
            <a:ext cx="82961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000" b="1" dirty="0" smtClean="0">
                <a:solidFill>
                  <a:srgbClr val="0033CC"/>
                </a:solidFill>
              </a:rPr>
              <a:t>1公尺</a:t>
            </a:r>
            <a:r>
              <a:rPr lang="zh-TW" altLang="zh-TW" sz="2000" dirty="0" smtClean="0"/>
              <a:t>定義為光在真空中於1/299792458秒內行進的距離。</a:t>
            </a:r>
            <a:endParaRPr lang="en-US" altLang="zh-TW" sz="2000" dirty="0" smtClean="0"/>
          </a:p>
          <a:p>
            <a:r>
              <a:rPr lang="zh-TW" altLang="zh-TW" sz="2000" b="1" dirty="0" smtClean="0">
                <a:solidFill>
                  <a:srgbClr val="0033CC"/>
                </a:solidFill>
              </a:rPr>
              <a:t>1安培</a:t>
            </a:r>
            <a:r>
              <a:rPr lang="zh-TW" altLang="zh-TW" sz="2000" dirty="0" smtClean="0"/>
              <a:t>為在真空中相距為1公尺的兩根無限長平行直導線，通以相等的</a:t>
            </a:r>
            <a:r>
              <a:rPr lang="zh-TW" altLang="en-US" sz="2000" dirty="0" smtClean="0"/>
              <a:t>固</a:t>
            </a:r>
            <a:r>
              <a:rPr lang="zh-TW" altLang="zh-TW" sz="2000" dirty="0" smtClean="0"/>
              <a:t>定電流，當每公尺導線上所受作用力為2×10</a:t>
            </a:r>
            <a:r>
              <a:rPr lang="zh-TW" altLang="zh-TW" sz="2000" baseline="30000" dirty="0" smtClean="0"/>
              <a:t>−7</a:t>
            </a:r>
            <a:r>
              <a:rPr lang="en-US" altLang="zh-TW" sz="2000" baseline="30000" dirty="0" smtClean="0"/>
              <a:t> </a:t>
            </a:r>
            <a:r>
              <a:rPr lang="zh-TW" altLang="zh-TW" sz="2000" dirty="0" smtClean="0"/>
              <a:t>N時，各導線上的電流</a:t>
            </a:r>
            <a:r>
              <a:rPr lang="zh-TW" altLang="en-US" sz="2000" dirty="0" smtClean="0"/>
              <a:t>值</a:t>
            </a:r>
            <a:r>
              <a:rPr lang="zh-TW" altLang="zh-TW" sz="2000" dirty="0" smtClean="0"/>
              <a:t>。</a:t>
            </a:r>
            <a:endParaRPr lang="zh-TW" altLang="en-US" sz="2000" dirty="0"/>
          </a:p>
        </p:txBody>
      </p:sp>
      <p:sp>
        <p:nvSpPr>
          <p:cNvPr id="8" name="矩形 7"/>
          <p:cNvSpPr/>
          <p:nvPr/>
        </p:nvSpPr>
        <p:spPr>
          <a:xfrm>
            <a:off x="2752668" y="5445224"/>
            <a:ext cx="5598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hlinkClick r:id="rId2"/>
              </a:rPr>
              <a:t>https://www.youtube.com/watch?v=TEl4jeETVmg</a:t>
            </a:r>
            <a:endParaRPr lang="zh-TW" altLang="en-US" dirty="0"/>
          </a:p>
        </p:txBody>
      </p:sp>
      <p:sp>
        <p:nvSpPr>
          <p:cNvPr id="9" name="矩形 8"/>
          <p:cNvSpPr/>
          <p:nvPr/>
        </p:nvSpPr>
        <p:spPr>
          <a:xfrm>
            <a:off x="611560" y="5477878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/>
              <a:t>一莫耳有多大</a:t>
            </a:r>
            <a:r>
              <a:rPr lang="zh-TW" altLang="en-US" b="1" dirty="0" smtClean="0"/>
              <a:t>？</a:t>
            </a:r>
            <a:endParaRPr lang="zh-TW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722797" y="6009564"/>
            <a:ext cx="5814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rgbClr val="0000FF"/>
                </a:solidFill>
              </a:rPr>
              <a:t>https://</a:t>
            </a:r>
            <a:r>
              <a:rPr lang="en-US" altLang="zh-TW" dirty="0">
                <a:solidFill>
                  <a:srgbClr val="0000FF"/>
                </a:solidFill>
                <a:hlinkClick r:id="rId3"/>
              </a:rPr>
              <a:t>www.youtube.com/watch?v=yQP4UJhNn0I</a:t>
            </a:r>
            <a:endParaRPr lang="zh-TW" altLang="en-US" dirty="0">
              <a:solidFill>
                <a:srgbClr val="0000FF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50214" y="6009564"/>
            <a:ext cx="2005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latin typeface="+mj-ea"/>
                <a:ea typeface="+mj-ea"/>
              </a:rPr>
              <a:t>原子究竟有多小</a:t>
            </a:r>
            <a:r>
              <a:rPr lang="en-US" altLang="zh-TW" b="1" dirty="0">
                <a:latin typeface="+mj-ea"/>
                <a:ea typeface="+mj-ea"/>
              </a:rPr>
              <a:t>? </a:t>
            </a:r>
            <a:endParaRPr lang="zh-TW" altLang="en-US" dirty="0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771800" y="449904"/>
            <a:ext cx="4199624" cy="576064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zh-TW" altLang="en-US" sz="2400" b="1" dirty="0" smtClean="0">
                <a:solidFill>
                  <a:srgbClr val="0000FF"/>
                </a:solidFill>
              </a:rPr>
              <a:t>數量級</a:t>
            </a:r>
            <a:r>
              <a:rPr lang="en-US" altLang="zh-TW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(Order </a:t>
            </a:r>
            <a:r>
              <a:rPr lang="en-US" altLang="zh-TW" sz="2400" b="1" dirty="0">
                <a:solidFill>
                  <a:srgbClr val="00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of </a:t>
            </a:r>
            <a:r>
              <a:rPr lang="en-US" altLang="zh-TW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magnitude)</a:t>
            </a:r>
            <a:endParaRPr lang="en-US" altLang="zh-TW" sz="2400" b="1" dirty="0">
              <a:solidFill>
                <a:srgbClr val="0000F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zh-TW" sz="2400" dirty="0">
              <a:solidFill>
                <a:srgbClr val="008000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900" dirty="0"/>
              <a:t> </a:t>
            </a: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7391400" y="38100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zh-TW"/>
          </a:p>
        </p:txBody>
      </p:sp>
      <p:graphicFrame>
        <p:nvGraphicFramePr>
          <p:cNvPr id="71886" name="Group 20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56647371"/>
              </p:ext>
            </p:extLst>
          </p:nvPr>
        </p:nvGraphicFramePr>
        <p:xfrm>
          <a:off x="467544" y="1844823"/>
          <a:ext cx="8077200" cy="3848736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116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10</a:t>
                      </a:r>
                      <a:r>
                        <a:rPr kumimoji="1" lang="en-US" altLang="zh-TW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-15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10</a:t>
                      </a:r>
                      <a:r>
                        <a:rPr kumimoji="1" lang="en-US" altLang="zh-TW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-12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10</a:t>
                      </a:r>
                      <a:r>
                        <a:rPr kumimoji="1" lang="en-US" altLang="zh-TW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10</a:t>
                      </a:r>
                      <a:r>
                        <a:rPr kumimoji="1" lang="en-US" altLang="zh-TW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-6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10</a:t>
                      </a:r>
                      <a:r>
                        <a:rPr kumimoji="1" lang="en-US" altLang="zh-TW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10</a:t>
                      </a:r>
                      <a:r>
                        <a:rPr kumimoji="1" lang="en-US" altLang="zh-TW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10</a:t>
                      </a:r>
                      <a:r>
                        <a:rPr kumimoji="1" lang="en-US" altLang="zh-TW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10</a:t>
                      </a:r>
                      <a:r>
                        <a:rPr kumimoji="1" lang="en-US" altLang="zh-TW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10</a:t>
                      </a:r>
                      <a:r>
                        <a:rPr kumimoji="1" lang="en-US" altLang="zh-TW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10</a:t>
                      </a:r>
                      <a:r>
                        <a:rPr kumimoji="1" lang="en-US" altLang="zh-TW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新細明體" charset="-12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5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length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nm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新細明體" charset="-120"/>
                        </a:rPr>
                        <a:t>m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km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mass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新細明體" charset="-120"/>
                        </a:rPr>
                        <a:t>m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mg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kg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5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time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fs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新細明體" charset="-120"/>
                        </a:rPr>
                        <a:t>m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4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frequency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Hz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kHz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MHz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GHz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THz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5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energy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新細明體" charset="-120"/>
                        </a:rPr>
                        <a:t>m</a:t>
                      </a: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eV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meV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eV</a:t>
                      </a:r>
                      <a:endParaRPr kumimoji="1" lang="en-US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keV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MeV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GeV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TW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7956376" y="1156102"/>
            <a:ext cx="4154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rgbClr val="FF33CC"/>
                </a:solidFill>
              </a:rPr>
              <a:t>兆</a:t>
            </a:r>
            <a:endParaRPr lang="zh-TW" altLang="en-US" sz="2000" dirty="0">
              <a:solidFill>
                <a:srgbClr val="FF33CC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7308304" y="1058832"/>
            <a:ext cx="4154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rgbClr val="FF33CC"/>
                </a:solidFill>
              </a:rPr>
              <a:t>十億</a:t>
            </a:r>
            <a:endParaRPr lang="zh-TW" altLang="en-US" sz="2000" b="1" dirty="0">
              <a:solidFill>
                <a:srgbClr val="FF33CC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660232" y="1058832"/>
            <a:ext cx="4154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rgbClr val="FF33CC"/>
                </a:solidFill>
              </a:rPr>
              <a:t>百萬</a:t>
            </a:r>
            <a:endParaRPr lang="zh-TW" altLang="en-US" sz="2000" dirty="0">
              <a:solidFill>
                <a:srgbClr val="FF33CC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46929" y="1156102"/>
            <a:ext cx="3147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rgbClr val="FF33CC"/>
                </a:solidFill>
              </a:rPr>
              <a:t>千</a:t>
            </a:r>
            <a:endParaRPr lang="zh-TW" altLang="en-US" sz="2000" dirty="0">
              <a:solidFill>
                <a:srgbClr val="FF33CC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99699" y="1201375"/>
            <a:ext cx="4154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rgbClr val="FF0000"/>
                </a:solidFill>
              </a:rPr>
              <a:t>一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84235" y="1167009"/>
            <a:ext cx="4154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rgbClr val="339933"/>
                </a:solidFill>
              </a:rPr>
              <a:t>毫</a:t>
            </a:r>
            <a:endParaRPr lang="zh-TW" altLang="en-US" sz="2000" dirty="0">
              <a:solidFill>
                <a:srgbClr val="339933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903969" y="1167009"/>
            <a:ext cx="4154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rgbClr val="339933"/>
                </a:solidFill>
              </a:rPr>
              <a:t>微</a:t>
            </a:r>
            <a:endParaRPr lang="zh-TW" altLang="en-US" sz="2000" dirty="0">
              <a:solidFill>
                <a:srgbClr val="339933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234047" y="1164460"/>
            <a:ext cx="5040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rgbClr val="339933"/>
                </a:solidFill>
              </a:rPr>
              <a:t>奈</a:t>
            </a:r>
            <a:endParaRPr lang="zh-TW" altLang="en-US" sz="2000" dirty="0">
              <a:solidFill>
                <a:srgbClr val="339933"/>
              </a:solidFill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95536" y="396556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</a:p>
        </p:txBody>
      </p:sp>
      <p:sp>
        <p:nvSpPr>
          <p:cNvPr id="4" name="矩形 3"/>
          <p:cNvSpPr/>
          <p:nvPr/>
        </p:nvSpPr>
        <p:spPr>
          <a:xfrm>
            <a:off x="2468968" y="1171491"/>
            <a:ext cx="4411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rgbClr val="339933"/>
                </a:solidFill>
              </a:rPr>
              <a:t>皮</a:t>
            </a:r>
          </a:p>
        </p:txBody>
      </p:sp>
      <p:sp>
        <p:nvSpPr>
          <p:cNvPr id="15" name="矩形 14"/>
          <p:cNvSpPr/>
          <p:nvPr/>
        </p:nvSpPr>
        <p:spPr>
          <a:xfrm>
            <a:off x="1787678" y="1184445"/>
            <a:ext cx="4411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 smtClean="0">
                <a:solidFill>
                  <a:srgbClr val="339933"/>
                </a:solidFill>
              </a:rPr>
              <a:t>飛</a:t>
            </a:r>
            <a:endParaRPr lang="zh-TW" altLang="en-US" sz="2000" b="1" dirty="0">
              <a:solidFill>
                <a:srgbClr val="33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627784" y="329248"/>
            <a:ext cx="43733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 smtClean="0">
                <a:solidFill>
                  <a:srgbClr val="0000FF"/>
                </a:solidFill>
                <a:latin typeface="+mn-ea"/>
              </a:rPr>
              <a:t>數</a:t>
            </a:r>
            <a:r>
              <a:rPr lang="zh-TW" altLang="zh-TW" sz="2400" b="1" dirty="0" smtClean="0">
                <a:solidFill>
                  <a:srgbClr val="0000FF"/>
                </a:solidFill>
              </a:rPr>
              <a:t>值</a:t>
            </a:r>
            <a:r>
              <a:rPr lang="zh-TW" altLang="en-US" sz="2400" b="1" dirty="0" smtClean="0">
                <a:solidFill>
                  <a:srgbClr val="0000FF"/>
                </a:solidFill>
              </a:rPr>
              <a:t>相</a:t>
            </a:r>
            <a:r>
              <a:rPr lang="zh-TW" altLang="zh-TW" sz="2400" b="1" dirty="0" smtClean="0">
                <a:solidFill>
                  <a:srgbClr val="0000FF"/>
                </a:solidFill>
              </a:rPr>
              <a:t>差</a:t>
            </a:r>
            <a:r>
              <a:rPr lang="zh-TW" altLang="en-US" sz="2400" b="1" dirty="0" smtClean="0">
                <a:solidFill>
                  <a:srgbClr val="0000FF"/>
                </a:solidFill>
              </a:rPr>
              <a:t>極</a:t>
            </a:r>
            <a:r>
              <a:rPr lang="zh-TW" altLang="zh-TW" sz="2400" b="1" dirty="0" smtClean="0">
                <a:solidFill>
                  <a:srgbClr val="0000FF"/>
                </a:solidFill>
              </a:rPr>
              <a:t>大</a:t>
            </a:r>
            <a:r>
              <a:rPr lang="zh-TW" altLang="en-US" sz="2400" b="1" dirty="0">
                <a:solidFill>
                  <a:srgbClr val="0000FF"/>
                </a:solidFill>
              </a:rPr>
              <a:t>的</a:t>
            </a:r>
            <a:r>
              <a:rPr lang="zh-TW" altLang="zh-TW" sz="2400" b="1" dirty="0" smtClean="0">
                <a:solidFill>
                  <a:srgbClr val="0000FF"/>
                </a:solidFill>
              </a:rPr>
              <a:t>級別</a:t>
            </a:r>
            <a:r>
              <a:rPr lang="zh-TW" altLang="en-US" sz="2400" b="1" dirty="0" smtClean="0">
                <a:solidFill>
                  <a:srgbClr val="0000FF"/>
                </a:solidFill>
              </a:rPr>
              <a:t>概念</a:t>
            </a:r>
            <a:r>
              <a:rPr lang="en-US" altLang="zh-TW" sz="2400" b="1" dirty="0" smtClean="0">
                <a:solidFill>
                  <a:srgbClr val="0000FF"/>
                </a:solidFill>
              </a:rPr>
              <a:t>: </a:t>
            </a:r>
            <a:r>
              <a:rPr lang="zh-TW" altLang="en-US" sz="2400" b="1" dirty="0" smtClean="0">
                <a:solidFill>
                  <a:srgbClr val="0000FF"/>
                </a:solidFill>
              </a:rPr>
              <a:t>分貝</a:t>
            </a:r>
            <a:endParaRPr lang="zh-TW" altLang="en-US" sz="2400" b="1" dirty="0">
              <a:solidFill>
                <a:srgbClr val="0000FF"/>
              </a:solidFill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737574" y="902134"/>
            <a:ext cx="774086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en-US" b="1" dirty="0" smtClean="0"/>
              <a:t>分貝</a:t>
            </a:r>
            <a:r>
              <a:rPr lang="en-US" altLang="zh-TW" b="1" dirty="0" smtClean="0"/>
              <a:t>(</a:t>
            </a:r>
            <a:r>
              <a:rPr lang="zh-TW" altLang="zh-TW" dirty="0" smtClean="0"/>
              <a:t>decibel</a:t>
            </a:r>
            <a:r>
              <a:rPr lang="en-US" altLang="zh-TW" dirty="0" smtClean="0"/>
              <a:t>): </a:t>
            </a:r>
            <a:r>
              <a:rPr lang="zh-TW" altLang="zh-TW" dirty="0" smtClean="0"/>
              <a:t>量度兩個相同單位之數量比例的單位，常用dB表示。「分」</a:t>
            </a:r>
            <a:r>
              <a:rPr lang="en-US" altLang="zh-TW" dirty="0" smtClean="0"/>
              <a:t>(</a:t>
            </a:r>
            <a:r>
              <a:rPr lang="zh-TW" altLang="zh-TW" dirty="0" smtClean="0"/>
              <a:t>deci-</a:t>
            </a:r>
            <a:r>
              <a:rPr lang="en-US" altLang="zh-TW" dirty="0" smtClean="0"/>
              <a:t>)</a:t>
            </a:r>
            <a:r>
              <a:rPr lang="zh-TW" altLang="zh-TW" dirty="0" smtClean="0"/>
              <a:t>指十分之一，個位是「貝」或「貝爾」</a:t>
            </a:r>
            <a:r>
              <a:rPr lang="en-US" altLang="zh-TW" dirty="0" smtClean="0"/>
              <a:t>(</a:t>
            </a:r>
            <a:r>
              <a:rPr lang="zh-TW" altLang="zh-TW" dirty="0" smtClean="0"/>
              <a:t>bel，紀念發明家亞歷山大·貝爾</a:t>
            </a:r>
            <a:r>
              <a:rPr lang="en-US" altLang="zh-TW" dirty="0" smtClean="0"/>
              <a:t>)</a:t>
            </a:r>
            <a:r>
              <a:rPr lang="zh-TW" altLang="zh-TW" dirty="0" smtClean="0"/>
              <a:t>，但一般只用分貝。</a:t>
            </a:r>
            <a:endParaRPr lang="en-US" altLang="zh-TW" dirty="0" smtClean="0"/>
          </a:p>
          <a:p>
            <a:r>
              <a:rPr lang="zh-TW" altLang="zh-TW" b="1" dirty="0" smtClean="0"/>
              <a:t>分貝實際上是對數值</a:t>
            </a:r>
            <a:r>
              <a:rPr lang="zh-TW" altLang="zh-TW" dirty="0" smtClean="0"/>
              <a:t>，因此可以用常用的數量來表示非常大的比值，可以清楚地表示非常大的數量變化。</a:t>
            </a:r>
            <a:endParaRPr lang="en-US" altLang="zh-TW" dirty="0" smtClean="0"/>
          </a:p>
          <a:p>
            <a:r>
              <a:rPr lang="zh-TW" altLang="zh-TW" dirty="0" smtClean="0"/>
              <a:t>人對強度的感知，如聲音或者光照，更接近與強度的對數成正比而不是強度值本身，因此分貝值可用於描述感知級別或級差。</a:t>
            </a:r>
            <a:endParaRPr lang="en-US" altLang="zh-TW" b="1" dirty="0"/>
          </a:p>
        </p:txBody>
      </p:sp>
      <p:sp>
        <p:nvSpPr>
          <p:cNvPr id="4" name="矩形 3"/>
          <p:cNvSpPr/>
          <p:nvPr/>
        </p:nvSpPr>
        <p:spPr>
          <a:xfrm>
            <a:off x="791580" y="2980816"/>
            <a:ext cx="763284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 smtClean="0"/>
              <a:t>分貝</a:t>
            </a:r>
            <a:r>
              <a:rPr lang="zh-TW" altLang="zh-TW" b="1" dirty="0" smtClean="0"/>
              <a:t>主要用於度量聲音強度</a:t>
            </a:r>
            <a:r>
              <a:rPr lang="zh-TW" altLang="zh-TW" dirty="0" smtClean="0"/>
              <a:t>。人耳對聲音感知具有很大的範圍。從會損害聽力的聲音強度</a:t>
            </a:r>
            <a:r>
              <a:rPr lang="en-US" altLang="zh-TW" dirty="0" smtClean="0"/>
              <a:t>(1 W/m</a:t>
            </a:r>
            <a:r>
              <a:rPr lang="en-US" altLang="zh-TW" baseline="30000" dirty="0" smtClean="0"/>
              <a:t>2</a:t>
            </a:r>
            <a:r>
              <a:rPr lang="en-US" altLang="zh-TW" dirty="0" smtClean="0"/>
              <a:t>) </a:t>
            </a:r>
            <a:r>
              <a:rPr lang="zh-TW" altLang="zh-TW" dirty="0" smtClean="0"/>
              <a:t>到人耳能聽到</a:t>
            </a:r>
            <a:r>
              <a:rPr lang="zh-TW" altLang="zh-TW" dirty="0"/>
              <a:t>的最靜的聲音</a:t>
            </a:r>
            <a:r>
              <a:rPr lang="zh-TW" altLang="zh-TW" dirty="0" smtClean="0"/>
              <a:t>強度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I</a:t>
            </a:r>
            <a:r>
              <a:rPr lang="en-US" altLang="zh-TW" baseline="-25000" dirty="0" smtClean="0"/>
              <a:t>o</a:t>
            </a:r>
            <a:r>
              <a:rPr lang="en-US" altLang="zh-TW" dirty="0" smtClean="0"/>
              <a:t>= 1</a:t>
            </a:r>
            <a:r>
              <a:rPr lang="zh-TW" altLang="zh-TW" dirty="0" smtClean="0"/>
              <a:t>0</a:t>
            </a:r>
            <a:r>
              <a:rPr lang="en-US" altLang="zh-TW" baseline="30000" dirty="0" smtClean="0"/>
              <a:t>-1</a:t>
            </a:r>
            <a:r>
              <a:rPr lang="zh-TW" altLang="zh-TW" baseline="30000" dirty="0" smtClean="0"/>
              <a:t>2</a:t>
            </a:r>
            <a:r>
              <a:rPr lang="en-US" altLang="zh-TW" dirty="0" smtClean="0"/>
              <a:t>  W/m</a:t>
            </a:r>
            <a:r>
              <a:rPr lang="en-US" altLang="zh-TW" baseline="30000" dirty="0" smtClean="0"/>
              <a:t>2</a:t>
            </a:r>
            <a:r>
              <a:rPr lang="en-US" altLang="zh-TW" dirty="0" smtClean="0"/>
              <a:t>) </a:t>
            </a:r>
            <a:r>
              <a:rPr lang="zh-TW" altLang="zh-TW" dirty="0" smtClean="0"/>
              <a:t>，其比值是1萬億</a:t>
            </a:r>
            <a:r>
              <a:rPr lang="en-US" altLang="zh-TW" dirty="0" smtClean="0"/>
              <a:t>(</a:t>
            </a:r>
            <a:r>
              <a:rPr lang="zh-TW" altLang="zh-TW" dirty="0" smtClean="0"/>
              <a:t>10</a:t>
            </a:r>
            <a:r>
              <a:rPr lang="zh-TW" altLang="zh-TW" baseline="30000" dirty="0" smtClean="0"/>
              <a:t>12</a:t>
            </a:r>
            <a:r>
              <a:rPr lang="en-US" altLang="zh-TW" dirty="0" smtClean="0"/>
              <a:t>)</a:t>
            </a:r>
            <a:r>
              <a:rPr lang="zh-TW" altLang="zh-TW" dirty="0" smtClean="0"/>
              <a:t>。這麼大的比值範圍表示為對數比值：10</a:t>
            </a:r>
            <a:r>
              <a:rPr lang="zh-TW" altLang="zh-TW" baseline="30000" dirty="0" smtClean="0"/>
              <a:t>12</a:t>
            </a:r>
            <a:r>
              <a:rPr lang="en-US" altLang="zh-TW" dirty="0" smtClean="0"/>
              <a:t> </a:t>
            </a:r>
            <a:r>
              <a:rPr lang="zh-TW" altLang="zh-TW" dirty="0" smtClean="0"/>
              <a:t>基於10的對數為12，用分貝表示是</a:t>
            </a:r>
            <a:r>
              <a:rPr lang="en-US" altLang="zh-TW" dirty="0" smtClean="0"/>
              <a:t>12</a:t>
            </a:r>
            <a:r>
              <a:rPr lang="zh-TW" altLang="zh-TW" dirty="0" smtClean="0"/>
              <a:t>0。</a:t>
            </a:r>
            <a:endParaRPr lang="zh-TW" altLang="en-US" dirty="0"/>
          </a:p>
        </p:txBody>
      </p:sp>
      <p:graphicFrame>
        <p:nvGraphicFramePr>
          <p:cNvPr id="1361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4390428"/>
              </p:ext>
            </p:extLst>
          </p:nvPr>
        </p:nvGraphicFramePr>
        <p:xfrm>
          <a:off x="1979712" y="4372570"/>
          <a:ext cx="1872208" cy="9753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87" name="方程式" r:id="rId3" imgW="825500" imgH="431800" progId="Equation.3">
                  <p:embed/>
                </p:oleObj>
              </mc:Choice>
              <mc:Fallback>
                <p:oleObj name="方程式" r:id="rId3" imgW="825500" imgH="43180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4372570"/>
                        <a:ext cx="1872208" cy="975316"/>
                      </a:xfrm>
                      <a:prstGeom prst="rect">
                        <a:avLst/>
                      </a:prstGeom>
                      <a:solidFill>
                        <a:srgbClr val="FFFF00">
                          <a:alpha val="30000"/>
                        </a:srgbClr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矩形 5"/>
          <p:cNvSpPr/>
          <p:nvPr/>
        </p:nvSpPr>
        <p:spPr>
          <a:xfrm>
            <a:off x="287524" y="5490385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dirty="0" smtClean="0">
                <a:solidFill>
                  <a:srgbClr val="FF0000"/>
                </a:solidFill>
              </a:rPr>
              <a:t>每增加10分貝等於強度增為10倍，增加20分貝增為100倍，30分貝則增為1000倍。</a:t>
            </a:r>
          </a:p>
          <a:p>
            <a:r>
              <a:rPr lang="zh-TW" altLang="zh-TW" dirty="0" smtClean="0"/>
              <a:t>20分貝：安靜辦公室的聲音</a:t>
            </a:r>
            <a:r>
              <a:rPr lang="en-US" altLang="zh-TW" dirty="0" smtClean="0"/>
              <a:t>; </a:t>
            </a:r>
            <a:r>
              <a:rPr lang="zh-TW" altLang="zh-TW" dirty="0" smtClean="0"/>
              <a:t>40分貝：一般辦公室談話</a:t>
            </a:r>
            <a:r>
              <a:rPr lang="en-US" altLang="zh-TW" dirty="0" smtClean="0"/>
              <a:t>; </a:t>
            </a:r>
            <a:r>
              <a:rPr lang="zh-TW" altLang="zh-TW" dirty="0" smtClean="0"/>
              <a:t>80分貝：熱鬧街道上的聲音</a:t>
            </a:r>
            <a:r>
              <a:rPr lang="en-US" altLang="zh-TW" dirty="0" smtClean="0"/>
              <a:t>;</a:t>
            </a:r>
            <a:endParaRPr lang="zh-TW" altLang="zh-TW" dirty="0" smtClean="0"/>
          </a:p>
          <a:p>
            <a:r>
              <a:rPr lang="zh-TW" altLang="zh-TW" dirty="0" smtClean="0"/>
              <a:t>100分貝：火車的噪音</a:t>
            </a:r>
            <a:r>
              <a:rPr lang="en-US" altLang="zh-TW" dirty="0" smtClean="0"/>
              <a:t>; </a:t>
            </a:r>
            <a:r>
              <a:rPr lang="zh-TW" altLang="zh-TW" dirty="0" smtClean="0"/>
              <a:t>120分貝：飛機的引擎聲會令耳朵痛的聲音。</a:t>
            </a:r>
            <a:endParaRPr lang="zh-TW" altLang="zh-TW" dirty="0"/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9504244"/>
              </p:ext>
            </p:extLst>
          </p:nvPr>
        </p:nvGraphicFramePr>
        <p:xfrm>
          <a:off x="4396564" y="4344495"/>
          <a:ext cx="2620963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88" name="方程式" r:id="rId5" imgW="1155600" imgH="431640" progId="Equation.3">
                  <p:embed/>
                </p:oleObj>
              </mc:Choice>
              <mc:Fallback>
                <p:oleObj name="方程式" r:id="rId5" imgW="1155600" imgH="431640" progId="Equation.3">
                  <p:embed/>
                  <p:pic>
                    <p:nvPicPr>
                      <p:cNvPr id="13619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6564" y="4344495"/>
                        <a:ext cx="2620963" cy="976313"/>
                      </a:xfrm>
                      <a:prstGeom prst="rect">
                        <a:avLst/>
                      </a:prstGeom>
                      <a:solidFill>
                        <a:srgbClr val="FF0000">
                          <a:alpha val="20000"/>
                        </a:srgbClr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185579" y="358853"/>
            <a:ext cx="4988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rgbClr val="0000FF"/>
                </a:solidFill>
                <a:latin typeface="+mn-ea"/>
              </a:rPr>
              <a:t>數</a:t>
            </a:r>
            <a:r>
              <a:rPr lang="zh-TW" altLang="zh-TW" sz="2400" b="1" dirty="0">
                <a:solidFill>
                  <a:srgbClr val="0000FF"/>
                </a:solidFill>
              </a:rPr>
              <a:t>值</a:t>
            </a:r>
            <a:r>
              <a:rPr lang="zh-TW" altLang="en-US" sz="2400" b="1" dirty="0">
                <a:solidFill>
                  <a:srgbClr val="0000FF"/>
                </a:solidFill>
              </a:rPr>
              <a:t>相</a:t>
            </a:r>
            <a:r>
              <a:rPr lang="zh-TW" altLang="zh-TW" sz="2400" b="1" dirty="0">
                <a:solidFill>
                  <a:srgbClr val="0000FF"/>
                </a:solidFill>
              </a:rPr>
              <a:t>差</a:t>
            </a:r>
            <a:r>
              <a:rPr lang="zh-TW" altLang="en-US" sz="2400" b="1" dirty="0">
                <a:solidFill>
                  <a:srgbClr val="0000FF"/>
                </a:solidFill>
              </a:rPr>
              <a:t>極</a:t>
            </a:r>
            <a:r>
              <a:rPr lang="zh-TW" altLang="zh-TW" sz="2400" b="1" dirty="0">
                <a:solidFill>
                  <a:srgbClr val="0000FF"/>
                </a:solidFill>
              </a:rPr>
              <a:t>大</a:t>
            </a:r>
            <a:r>
              <a:rPr lang="zh-TW" altLang="en-US" sz="2400" b="1" dirty="0">
                <a:solidFill>
                  <a:srgbClr val="0000FF"/>
                </a:solidFill>
              </a:rPr>
              <a:t>的</a:t>
            </a:r>
            <a:r>
              <a:rPr lang="zh-TW" altLang="zh-TW" sz="2400" b="1" dirty="0">
                <a:solidFill>
                  <a:srgbClr val="0000FF"/>
                </a:solidFill>
              </a:rPr>
              <a:t>級別</a:t>
            </a:r>
            <a:r>
              <a:rPr lang="zh-TW" altLang="en-US" sz="2400" b="1" dirty="0">
                <a:solidFill>
                  <a:srgbClr val="0000FF"/>
                </a:solidFill>
              </a:rPr>
              <a:t>概念</a:t>
            </a:r>
            <a:r>
              <a:rPr lang="en-US" altLang="zh-TW" sz="2400" b="1" dirty="0" smtClean="0">
                <a:solidFill>
                  <a:srgbClr val="0000FF"/>
                </a:solidFill>
              </a:rPr>
              <a:t>: </a:t>
            </a:r>
            <a:r>
              <a:rPr lang="zh-TW" altLang="zh-TW" sz="2400" b="1" dirty="0" smtClean="0">
                <a:solidFill>
                  <a:srgbClr val="0000FF"/>
                </a:solidFill>
              </a:rPr>
              <a:t>地震</a:t>
            </a:r>
            <a:r>
              <a:rPr lang="zh-TW" altLang="en-US" sz="2400" b="1" dirty="0" smtClean="0">
                <a:solidFill>
                  <a:srgbClr val="0000FF"/>
                </a:solidFill>
              </a:rPr>
              <a:t>級數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683568" y="1052736"/>
            <a:ext cx="79928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zh-TW" sz="2000" b="1" dirty="0" smtClean="0"/>
              <a:t>地震規模</a:t>
            </a:r>
            <a:r>
              <a:rPr lang="en-US" altLang="zh-TW" sz="2000" dirty="0" smtClean="0"/>
              <a:t>: </a:t>
            </a:r>
            <a:r>
              <a:rPr lang="zh-TW" altLang="zh-TW" sz="2000" dirty="0" smtClean="0"/>
              <a:t>1935年由兩位美國加州理工學院的地震學家</a:t>
            </a:r>
            <a:r>
              <a:rPr lang="zh-TW" altLang="zh-TW" sz="2000" dirty="0" smtClean="0">
                <a:solidFill>
                  <a:srgbClr val="FF0000"/>
                </a:solidFill>
              </a:rPr>
              <a:t>芮克特</a:t>
            </a:r>
            <a:r>
              <a:rPr lang="en-US" altLang="zh-TW" sz="2000" dirty="0" smtClean="0">
                <a:solidFill>
                  <a:srgbClr val="FF0000"/>
                </a:solidFill>
              </a:rPr>
              <a:t>(</a:t>
            </a:r>
            <a:r>
              <a:rPr lang="zh-TW" altLang="zh-TW" sz="2000" dirty="0" smtClean="0">
                <a:solidFill>
                  <a:srgbClr val="FF0000"/>
                </a:solidFill>
              </a:rPr>
              <a:t>Richter</a:t>
            </a:r>
            <a:r>
              <a:rPr lang="en-US" altLang="zh-TW" sz="2000" dirty="0" smtClean="0">
                <a:solidFill>
                  <a:srgbClr val="FF0000"/>
                </a:solidFill>
              </a:rPr>
              <a:t>)</a:t>
            </a:r>
            <a:r>
              <a:rPr lang="zh-TW" altLang="zh-TW" sz="2000" dirty="0" smtClean="0"/>
              <a:t>和古騰堡</a:t>
            </a:r>
            <a:r>
              <a:rPr lang="en-US" altLang="zh-TW" sz="2000" dirty="0" smtClean="0"/>
              <a:t>(</a:t>
            </a:r>
            <a:r>
              <a:rPr lang="de-DE" altLang="zh-TW" sz="2000" dirty="0" smtClean="0"/>
              <a:t>Gutenberg)</a:t>
            </a:r>
            <a:r>
              <a:rPr lang="zh-TW" altLang="zh-TW" sz="2000" dirty="0" smtClean="0"/>
              <a:t>共同制定的。</a:t>
            </a:r>
            <a:endParaRPr lang="en-US" altLang="zh-TW" sz="2000" dirty="0"/>
          </a:p>
        </p:txBody>
      </p:sp>
      <p:sp>
        <p:nvSpPr>
          <p:cNvPr id="4" name="矩形 3"/>
          <p:cNvSpPr/>
          <p:nvPr/>
        </p:nvSpPr>
        <p:spPr>
          <a:xfrm>
            <a:off x="681151" y="1923737"/>
            <a:ext cx="691276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000" b="1" dirty="0" smtClean="0">
                <a:solidFill>
                  <a:srgbClr val="FF0000"/>
                </a:solidFill>
              </a:rPr>
              <a:t>芮氏地震規模</a:t>
            </a:r>
            <a:r>
              <a:rPr lang="en-US" altLang="zh-TW" sz="2000" b="1" i="1" dirty="0" smtClean="0">
                <a:solidFill>
                  <a:srgbClr val="FF0000"/>
                </a:solidFill>
              </a:rPr>
              <a:t>M</a:t>
            </a:r>
            <a:r>
              <a:rPr lang="zh-TW" altLang="en-US" sz="2000" b="1" dirty="0">
                <a:solidFill>
                  <a:srgbClr val="FF0000"/>
                </a:solidFill>
              </a:rPr>
              <a:t>級</a:t>
            </a:r>
            <a:r>
              <a:rPr lang="zh-TW" altLang="zh-TW" sz="2000" dirty="0" smtClean="0"/>
              <a:t>與</a:t>
            </a:r>
            <a:r>
              <a:rPr lang="zh-TW" altLang="zh-TW" sz="2000" b="1" dirty="0" smtClean="0">
                <a:solidFill>
                  <a:srgbClr val="00B050"/>
                </a:solidFill>
              </a:rPr>
              <a:t>能量</a:t>
            </a:r>
            <a:r>
              <a:rPr lang="en-US" altLang="zh-TW" sz="2000" b="1" i="1" dirty="0" smtClean="0">
                <a:solidFill>
                  <a:srgbClr val="00B050"/>
                </a:solidFill>
              </a:rPr>
              <a:t>E</a:t>
            </a:r>
            <a:r>
              <a:rPr lang="en-US" altLang="zh-TW" sz="2000" b="1" dirty="0" smtClean="0">
                <a:solidFill>
                  <a:srgbClr val="00B050"/>
                </a:solidFill>
              </a:rPr>
              <a:t>(</a:t>
            </a:r>
            <a:r>
              <a:rPr lang="zh-TW" altLang="zh-TW" sz="2000" b="1" dirty="0" smtClean="0">
                <a:solidFill>
                  <a:srgbClr val="00B050"/>
                </a:solidFill>
              </a:rPr>
              <a:t>焦耳</a:t>
            </a:r>
            <a:r>
              <a:rPr lang="en-US" altLang="zh-TW" sz="2000" b="1" dirty="0" smtClean="0">
                <a:solidFill>
                  <a:srgbClr val="00B050"/>
                </a:solidFill>
              </a:rPr>
              <a:t>)</a:t>
            </a:r>
            <a:r>
              <a:rPr lang="zh-TW" altLang="zh-TW" sz="2000" dirty="0" smtClean="0"/>
              <a:t>關係式：</a:t>
            </a:r>
            <a:endParaRPr lang="en-US" altLang="zh-TW" sz="2000" dirty="0" smtClean="0"/>
          </a:p>
          <a:p>
            <a:endParaRPr lang="zh-TW" altLang="zh-TW" sz="800" dirty="0" smtClean="0"/>
          </a:p>
          <a:p>
            <a:r>
              <a:rPr lang="zh-TW" altLang="zh-TW" sz="2400" dirty="0" smtClean="0"/>
              <a:t>log </a:t>
            </a:r>
            <a:r>
              <a:rPr lang="zh-TW" altLang="zh-TW" sz="2400" i="1" dirty="0" smtClean="0">
                <a:solidFill>
                  <a:srgbClr val="00B050"/>
                </a:solidFill>
              </a:rPr>
              <a:t>E</a:t>
            </a:r>
            <a:r>
              <a:rPr lang="zh-TW" altLang="zh-TW" sz="2400" dirty="0" smtClean="0"/>
              <a:t> = 4.8 + 1.5 </a:t>
            </a:r>
            <a:r>
              <a:rPr lang="zh-TW" altLang="zh-TW" sz="2400" i="1" dirty="0" smtClean="0">
                <a:solidFill>
                  <a:srgbClr val="FF0000"/>
                </a:solidFill>
              </a:rPr>
              <a:t>M</a:t>
            </a:r>
          </a:p>
          <a:p>
            <a:endParaRPr lang="en-US" altLang="zh-TW" sz="800" b="1" dirty="0" smtClean="0"/>
          </a:p>
          <a:p>
            <a:r>
              <a:rPr lang="en-US" altLang="zh-TW" b="1" dirty="0" smtClean="0"/>
              <a:t>7</a:t>
            </a:r>
            <a:r>
              <a:rPr lang="zh-TW" altLang="en-US" b="1" dirty="0" smtClean="0"/>
              <a:t>級地震</a:t>
            </a:r>
            <a:r>
              <a:rPr lang="zh-TW" altLang="en-US" dirty="0" smtClean="0"/>
              <a:t>釋放</a:t>
            </a:r>
            <a:r>
              <a:rPr lang="zh-TW" altLang="zh-TW" dirty="0" smtClean="0"/>
              <a:t>的能量</a:t>
            </a:r>
            <a:r>
              <a:rPr lang="en-US" altLang="zh-TW" dirty="0" smtClean="0"/>
              <a:t>: 2 x10</a:t>
            </a:r>
            <a:r>
              <a:rPr lang="en-US" altLang="zh-TW" baseline="30000" dirty="0" smtClean="0"/>
              <a:t>15 </a:t>
            </a:r>
            <a:r>
              <a:rPr lang="zh-TW" altLang="zh-TW" dirty="0" smtClean="0"/>
              <a:t>焦耳</a:t>
            </a:r>
            <a:r>
              <a:rPr lang="en-US" altLang="zh-TW" dirty="0" smtClean="0"/>
              <a:t>; </a:t>
            </a:r>
          </a:p>
          <a:p>
            <a:r>
              <a:rPr lang="en-US" altLang="zh-TW" b="1" dirty="0" smtClean="0"/>
              <a:t>6</a:t>
            </a:r>
            <a:r>
              <a:rPr lang="zh-TW" altLang="en-US" b="1" dirty="0" smtClean="0"/>
              <a:t>級地震</a:t>
            </a:r>
            <a:r>
              <a:rPr lang="zh-TW" altLang="en-US" dirty="0" smtClean="0"/>
              <a:t>釋放</a:t>
            </a:r>
            <a:r>
              <a:rPr lang="zh-TW" altLang="zh-TW" dirty="0" smtClean="0"/>
              <a:t>的能量</a:t>
            </a:r>
            <a:r>
              <a:rPr lang="en-US" altLang="zh-TW" dirty="0" smtClean="0"/>
              <a:t>: 6.3 x10</a:t>
            </a:r>
            <a:r>
              <a:rPr lang="en-US" altLang="zh-TW" baseline="30000" dirty="0" smtClean="0"/>
              <a:t>13 </a:t>
            </a:r>
            <a:r>
              <a:rPr lang="zh-TW" altLang="zh-TW" dirty="0" smtClean="0"/>
              <a:t>焦耳</a:t>
            </a:r>
            <a:r>
              <a:rPr lang="en-US" altLang="zh-TW" dirty="0" smtClean="0"/>
              <a:t>;</a:t>
            </a:r>
            <a:endParaRPr lang="zh-TW" altLang="zh-TW" dirty="0" smtClean="0"/>
          </a:p>
          <a:p>
            <a:r>
              <a:rPr lang="en-US" altLang="zh-TW" b="1" dirty="0" smtClean="0"/>
              <a:t>5</a:t>
            </a:r>
            <a:r>
              <a:rPr lang="zh-TW" altLang="en-US" b="1" dirty="0" smtClean="0"/>
              <a:t>級地震</a:t>
            </a:r>
            <a:r>
              <a:rPr lang="zh-TW" altLang="en-US" dirty="0" smtClean="0"/>
              <a:t>釋放</a:t>
            </a:r>
            <a:r>
              <a:rPr lang="zh-TW" altLang="zh-TW" dirty="0" smtClean="0"/>
              <a:t>的能量</a:t>
            </a:r>
            <a:r>
              <a:rPr lang="en-US" altLang="zh-TW" dirty="0" smtClean="0"/>
              <a:t>: 2 x10</a:t>
            </a:r>
            <a:r>
              <a:rPr lang="en-US" altLang="zh-TW" baseline="30000" dirty="0" smtClean="0"/>
              <a:t>12 </a:t>
            </a:r>
            <a:r>
              <a:rPr lang="zh-TW" altLang="zh-TW" dirty="0" smtClean="0"/>
              <a:t>焦耳</a:t>
            </a:r>
            <a:r>
              <a:rPr lang="en-US" altLang="zh-TW" dirty="0" smtClean="0"/>
              <a:t>;</a:t>
            </a:r>
            <a:endParaRPr lang="zh-TW" altLang="zh-TW" dirty="0" smtClean="0"/>
          </a:p>
          <a:p>
            <a:r>
              <a:rPr lang="en-US" altLang="zh-TW" b="1" dirty="0" smtClean="0"/>
              <a:t>4</a:t>
            </a:r>
            <a:r>
              <a:rPr lang="zh-TW" altLang="en-US" b="1" dirty="0" smtClean="0"/>
              <a:t>級地震</a:t>
            </a:r>
            <a:r>
              <a:rPr lang="zh-TW" altLang="en-US" dirty="0" smtClean="0"/>
              <a:t>釋放</a:t>
            </a:r>
            <a:r>
              <a:rPr lang="zh-TW" altLang="zh-TW" dirty="0" smtClean="0"/>
              <a:t>的能量</a:t>
            </a:r>
            <a:r>
              <a:rPr lang="en-US" altLang="zh-TW" dirty="0" smtClean="0"/>
              <a:t>: 6.3 x10</a:t>
            </a:r>
            <a:r>
              <a:rPr lang="en-US" altLang="zh-TW" baseline="30000" dirty="0" smtClean="0"/>
              <a:t>10 </a:t>
            </a:r>
            <a:r>
              <a:rPr lang="zh-TW" altLang="zh-TW" dirty="0" smtClean="0"/>
              <a:t>焦耳。</a:t>
            </a:r>
          </a:p>
        </p:txBody>
      </p:sp>
      <p:graphicFrame>
        <p:nvGraphicFramePr>
          <p:cNvPr id="136194" name="Object 2"/>
          <p:cNvGraphicFramePr>
            <a:graphicFrameLocks noChangeAspect="1"/>
          </p:cNvGraphicFramePr>
          <p:nvPr/>
        </p:nvGraphicFramePr>
        <p:xfrm>
          <a:off x="1043608" y="4221088"/>
          <a:ext cx="3181350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19" name="方程式" r:id="rId3" imgW="1384300" imgH="431800" progId="Equation.3">
                  <p:embed/>
                </p:oleObj>
              </mc:Choice>
              <mc:Fallback>
                <p:oleObj name="方程式" r:id="rId3" imgW="1384300" imgH="43180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4221088"/>
                        <a:ext cx="3181350" cy="989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矩形 5"/>
          <p:cNvSpPr/>
          <p:nvPr/>
        </p:nvSpPr>
        <p:spPr>
          <a:xfrm>
            <a:off x="611560" y="5381446"/>
            <a:ext cx="6480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dirty="0" smtClean="0"/>
              <a:t>地震規模每</a:t>
            </a:r>
            <a:r>
              <a:rPr lang="zh-TW" altLang="zh-TW" dirty="0" smtClean="0">
                <a:solidFill>
                  <a:srgbClr val="FF0000"/>
                </a:solidFill>
              </a:rPr>
              <a:t>相差1級</a:t>
            </a:r>
            <a:r>
              <a:rPr lang="zh-TW" altLang="zh-TW" dirty="0" smtClean="0"/>
              <a:t>，釋放的能量就相差10</a:t>
            </a:r>
            <a:r>
              <a:rPr lang="zh-TW" altLang="zh-TW" baseline="30000" dirty="0" smtClean="0"/>
              <a:t>1.5</a:t>
            </a:r>
            <a:r>
              <a:rPr lang="zh-TW" altLang="zh-TW" dirty="0" smtClean="0"/>
              <a:t>倍，即</a:t>
            </a:r>
            <a:r>
              <a:rPr lang="zh-TW" altLang="zh-TW" dirty="0" smtClean="0">
                <a:solidFill>
                  <a:srgbClr val="FF0000"/>
                </a:solidFill>
              </a:rPr>
              <a:t>約32倍</a:t>
            </a:r>
            <a:r>
              <a:rPr lang="zh-TW" altLang="zh-TW" dirty="0" smtClean="0"/>
              <a:t>；</a:t>
            </a:r>
            <a:endParaRPr lang="en-US" altLang="zh-TW" dirty="0" smtClean="0"/>
          </a:p>
          <a:p>
            <a:r>
              <a:rPr lang="zh-TW" altLang="zh-TW" dirty="0" smtClean="0"/>
              <a:t>每</a:t>
            </a:r>
            <a:r>
              <a:rPr lang="zh-TW" altLang="zh-TW" dirty="0" smtClean="0">
                <a:solidFill>
                  <a:srgbClr val="7030A0"/>
                </a:solidFill>
              </a:rPr>
              <a:t>相差</a:t>
            </a:r>
            <a:r>
              <a:rPr lang="en-US" altLang="zh-TW" dirty="0" smtClean="0">
                <a:solidFill>
                  <a:srgbClr val="7030A0"/>
                </a:solidFill>
              </a:rPr>
              <a:t>2</a:t>
            </a:r>
            <a:r>
              <a:rPr lang="zh-TW" altLang="zh-TW" dirty="0" smtClean="0">
                <a:solidFill>
                  <a:srgbClr val="7030A0"/>
                </a:solidFill>
              </a:rPr>
              <a:t>級</a:t>
            </a:r>
            <a:r>
              <a:rPr lang="zh-TW" altLang="zh-TW" dirty="0" smtClean="0"/>
              <a:t>，釋放能量則</a:t>
            </a:r>
            <a:r>
              <a:rPr lang="zh-TW" altLang="zh-TW" dirty="0"/>
              <a:t>相差</a:t>
            </a:r>
            <a:r>
              <a:rPr lang="zh-TW" altLang="zh-TW" dirty="0" smtClean="0">
                <a:solidFill>
                  <a:srgbClr val="7030A0"/>
                </a:solidFill>
              </a:rPr>
              <a:t>10</a:t>
            </a:r>
            <a:r>
              <a:rPr lang="en-US" altLang="zh-TW" baseline="30000" dirty="0" smtClean="0">
                <a:solidFill>
                  <a:srgbClr val="7030A0"/>
                </a:solidFill>
              </a:rPr>
              <a:t>3</a:t>
            </a:r>
            <a:r>
              <a:rPr lang="zh-TW" altLang="zh-TW" baseline="30000" dirty="0" smtClean="0">
                <a:solidFill>
                  <a:srgbClr val="7030A0"/>
                </a:solidFill>
              </a:rPr>
              <a:t> </a:t>
            </a:r>
            <a:r>
              <a:rPr lang="en-US" altLang="zh-TW" dirty="0" smtClean="0">
                <a:solidFill>
                  <a:srgbClr val="7030A0"/>
                </a:solidFill>
              </a:rPr>
              <a:t>=1</a:t>
            </a:r>
            <a:r>
              <a:rPr lang="zh-TW" altLang="zh-TW" dirty="0" smtClean="0">
                <a:solidFill>
                  <a:srgbClr val="7030A0"/>
                </a:solidFill>
              </a:rPr>
              <a:t>000倍</a:t>
            </a:r>
            <a:r>
              <a:rPr lang="zh-TW" altLang="zh-TW" dirty="0" smtClean="0"/>
              <a:t>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411760" y="228999"/>
            <a:ext cx="46538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rgbClr val="0000FF"/>
                </a:solidFill>
                <a:latin typeface="+mn-ea"/>
              </a:rPr>
              <a:t>數</a:t>
            </a:r>
            <a:r>
              <a:rPr lang="zh-TW" altLang="zh-TW" sz="2400" b="1" dirty="0">
                <a:solidFill>
                  <a:srgbClr val="0000FF"/>
                </a:solidFill>
              </a:rPr>
              <a:t>值</a:t>
            </a:r>
            <a:r>
              <a:rPr lang="zh-TW" altLang="en-US" sz="2400" b="1" dirty="0">
                <a:solidFill>
                  <a:srgbClr val="0000FF"/>
                </a:solidFill>
              </a:rPr>
              <a:t>相</a:t>
            </a:r>
            <a:r>
              <a:rPr lang="zh-TW" altLang="zh-TW" sz="2400" b="1" dirty="0">
                <a:solidFill>
                  <a:srgbClr val="0000FF"/>
                </a:solidFill>
              </a:rPr>
              <a:t>差</a:t>
            </a:r>
            <a:r>
              <a:rPr lang="zh-TW" altLang="en-US" sz="2400" b="1" dirty="0">
                <a:solidFill>
                  <a:srgbClr val="0000FF"/>
                </a:solidFill>
              </a:rPr>
              <a:t>極</a:t>
            </a:r>
            <a:r>
              <a:rPr lang="zh-TW" altLang="zh-TW" sz="2400" b="1" dirty="0">
                <a:solidFill>
                  <a:srgbClr val="0000FF"/>
                </a:solidFill>
              </a:rPr>
              <a:t>大</a:t>
            </a:r>
            <a:r>
              <a:rPr lang="zh-TW" altLang="en-US" sz="2400" b="1" dirty="0">
                <a:solidFill>
                  <a:srgbClr val="0000FF"/>
                </a:solidFill>
              </a:rPr>
              <a:t>的</a:t>
            </a:r>
            <a:r>
              <a:rPr lang="zh-TW" altLang="zh-TW" sz="2400" b="1" dirty="0">
                <a:solidFill>
                  <a:srgbClr val="0000FF"/>
                </a:solidFill>
              </a:rPr>
              <a:t>級別</a:t>
            </a:r>
            <a:r>
              <a:rPr lang="zh-TW" altLang="en-US" sz="2400" b="1" dirty="0">
                <a:solidFill>
                  <a:srgbClr val="0000FF"/>
                </a:solidFill>
              </a:rPr>
              <a:t>概念</a:t>
            </a:r>
            <a:r>
              <a:rPr lang="en-US" altLang="zh-TW" sz="2400" b="1" dirty="0" smtClean="0">
                <a:solidFill>
                  <a:srgbClr val="0000FF"/>
                </a:solidFill>
                <a:latin typeface="+mn-ea"/>
                <a:ea typeface="+mn-ea"/>
              </a:rPr>
              <a:t>: </a:t>
            </a:r>
            <a:r>
              <a:rPr lang="zh-TW" altLang="zh-TW" sz="2400" b="1" dirty="0" smtClean="0">
                <a:solidFill>
                  <a:srgbClr val="0000FF"/>
                </a:solidFill>
                <a:latin typeface="+mn-ea"/>
                <a:ea typeface="+mn-ea"/>
              </a:rPr>
              <a:t>酸鹼值</a:t>
            </a:r>
            <a:endParaRPr lang="zh-TW" altLang="en-US" sz="2400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755576" y="918592"/>
            <a:ext cx="79208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zh-TW" sz="2000" b="1" dirty="0" smtClean="0"/>
              <a:t>pH值</a:t>
            </a:r>
            <a:r>
              <a:rPr lang="zh-TW" altLang="zh-TW" sz="2000" dirty="0" smtClean="0"/>
              <a:t>，亦稱</a:t>
            </a:r>
            <a:r>
              <a:rPr lang="zh-TW" altLang="zh-TW" sz="2000" b="1" dirty="0" smtClean="0"/>
              <a:t>酸鹼值</a:t>
            </a:r>
            <a:r>
              <a:rPr lang="zh-TW" altLang="zh-TW" sz="2000" dirty="0" smtClean="0"/>
              <a:t>，就是通常意義上溶液酸鹼程度的衡量標準。</a:t>
            </a:r>
            <a:endParaRPr lang="en-US" altLang="zh-TW" sz="2000" dirty="0"/>
          </a:p>
        </p:txBody>
      </p:sp>
      <p:sp>
        <p:nvSpPr>
          <p:cNvPr id="4" name="矩形 3"/>
          <p:cNvSpPr/>
          <p:nvPr/>
        </p:nvSpPr>
        <p:spPr>
          <a:xfrm>
            <a:off x="611560" y="2420888"/>
            <a:ext cx="79208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dirty="0" smtClean="0"/>
              <a:t>其中[</a:t>
            </a:r>
            <a:r>
              <a:rPr lang="zh-TW" altLang="zh-TW" i="1" dirty="0" smtClean="0"/>
              <a:t>H</a:t>
            </a:r>
            <a:r>
              <a:rPr lang="zh-TW" altLang="zh-TW" baseline="30000" dirty="0" smtClean="0"/>
              <a:t>+</a:t>
            </a:r>
            <a:r>
              <a:rPr lang="zh-TW" altLang="zh-TW" dirty="0" smtClean="0"/>
              <a:t>]指的是溶液中氫離子的活度</a:t>
            </a:r>
            <a:r>
              <a:rPr lang="en-US" altLang="zh-TW" dirty="0" smtClean="0"/>
              <a:t>(</a:t>
            </a:r>
            <a:r>
              <a:rPr lang="zh-TW" altLang="zh-TW" dirty="0" smtClean="0"/>
              <a:t>Activity</a:t>
            </a:r>
            <a:r>
              <a:rPr lang="en-US" altLang="zh-TW" dirty="0" smtClean="0"/>
              <a:t>; </a:t>
            </a:r>
            <a:r>
              <a:rPr lang="zh-TW" altLang="zh-TW" dirty="0" smtClean="0"/>
              <a:t>即氫離子的有效濃度</a:t>
            </a:r>
            <a:r>
              <a:rPr lang="en-US" altLang="zh-TW" dirty="0" smtClean="0"/>
              <a:t>)</a:t>
            </a:r>
            <a:r>
              <a:rPr lang="zh-TW" altLang="zh-TW" dirty="0" smtClean="0"/>
              <a:t>，單位為</a:t>
            </a:r>
            <a:r>
              <a:rPr lang="en-US" altLang="zh-TW" dirty="0" smtClean="0"/>
              <a:t>mol/L</a:t>
            </a:r>
            <a:r>
              <a:rPr lang="zh-TW" altLang="zh-TW" dirty="0" smtClean="0"/>
              <a:t> 。在稀溶液中，氫離子活度約等於氫離子的濃度，可以用氫離子濃度來進行近似計算。</a:t>
            </a:r>
          </a:p>
          <a:p>
            <a:r>
              <a:rPr lang="zh-TW" altLang="zh-TW" dirty="0" smtClean="0"/>
              <a:t>在標準溫度和壓力下，pH=7的水溶液</a:t>
            </a:r>
            <a:r>
              <a:rPr lang="en-US" altLang="zh-TW" dirty="0" smtClean="0"/>
              <a:t>(</a:t>
            </a:r>
            <a:r>
              <a:rPr lang="zh-TW" altLang="zh-TW" dirty="0" smtClean="0"/>
              <a:t>如</a:t>
            </a:r>
            <a:r>
              <a:rPr lang="en-US" altLang="zh-TW" dirty="0" smtClean="0"/>
              <a:t>:</a:t>
            </a:r>
            <a:r>
              <a:rPr lang="zh-TW" altLang="zh-TW" dirty="0" smtClean="0"/>
              <a:t>純水</a:t>
            </a:r>
            <a:r>
              <a:rPr lang="en-US" altLang="zh-TW" dirty="0" smtClean="0"/>
              <a:t>)</a:t>
            </a:r>
            <a:r>
              <a:rPr lang="zh-TW" altLang="zh-TW" dirty="0" smtClean="0"/>
              <a:t>為中性，這是因為水在標準溫度和壓力下自然電離出的氫離子H</a:t>
            </a:r>
            <a:r>
              <a:rPr lang="zh-TW" altLang="zh-TW" baseline="30000" dirty="0" smtClean="0"/>
              <a:t>+</a:t>
            </a:r>
            <a:r>
              <a:rPr lang="zh-TW" altLang="zh-TW" dirty="0" smtClean="0"/>
              <a:t>和氫氧根離子OH</a:t>
            </a:r>
            <a:r>
              <a:rPr lang="zh-TW" altLang="zh-TW" baseline="30000" dirty="0" smtClean="0"/>
              <a:t>−</a:t>
            </a:r>
            <a:r>
              <a:rPr lang="zh-TW" altLang="zh-TW" dirty="0" smtClean="0"/>
              <a:t>濃度的乘積</a:t>
            </a:r>
            <a:r>
              <a:rPr lang="en-US" altLang="zh-TW" dirty="0" smtClean="0"/>
              <a:t>(</a:t>
            </a:r>
            <a:r>
              <a:rPr lang="zh-TW" altLang="zh-TW" dirty="0" smtClean="0"/>
              <a:t>水的離子積常數</a:t>
            </a:r>
            <a:r>
              <a:rPr lang="en-US" altLang="zh-TW" dirty="0" smtClean="0"/>
              <a:t>)</a:t>
            </a:r>
            <a:r>
              <a:rPr lang="zh-TW" altLang="zh-TW" dirty="0" smtClean="0"/>
              <a:t>始終是1×10</a:t>
            </a:r>
            <a:r>
              <a:rPr lang="zh-TW" altLang="zh-TW" baseline="30000" dirty="0" smtClean="0"/>
              <a:t>−14</a:t>
            </a:r>
            <a:r>
              <a:rPr lang="zh-TW" altLang="zh-TW" dirty="0" smtClean="0"/>
              <a:t>，且兩種離子的濃度都是1×10</a:t>
            </a:r>
            <a:r>
              <a:rPr lang="zh-TW" altLang="zh-TW" baseline="30000" dirty="0" smtClean="0"/>
              <a:t>−7</a:t>
            </a:r>
            <a:r>
              <a:rPr lang="en-US" altLang="zh-TW" baseline="30000" dirty="0" smtClean="0"/>
              <a:t> </a:t>
            </a:r>
            <a:r>
              <a:rPr lang="zh-TW" altLang="zh-TW" dirty="0" smtClean="0"/>
              <a:t>mol/L。pH值小於7說明H</a:t>
            </a:r>
            <a:r>
              <a:rPr lang="zh-TW" altLang="zh-TW" baseline="30000" dirty="0" smtClean="0"/>
              <a:t>+</a:t>
            </a:r>
            <a:r>
              <a:rPr lang="zh-TW" altLang="zh-TW" dirty="0" smtClean="0"/>
              <a:t>的濃度大於OH</a:t>
            </a:r>
            <a:r>
              <a:rPr lang="zh-TW" altLang="zh-TW" baseline="30000" dirty="0" smtClean="0"/>
              <a:t>−</a:t>
            </a:r>
            <a:r>
              <a:rPr lang="zh-TW" altLang="zh-TW" dirty="0" smtClean="0"/>
              <a:t>的濃度，故溶液酸性</a:t>
            </a:r>
            <a:r>
              <a:rPr lang="zh-TW" altLang="zh-TW" dirty="0"/>
              <a:t>強。而</a:t>
            </a:r>
            <a:r>
              <a:rPr lang="zh-TW" altLang="zh-TW" dirty="0" smtClean="0"/>
              <a:t>pH值大於7則說明H</a:t>
            </a:r>
            <a:r>
              <a:rPr lang="zh-TW" altLang="zh-TW" baseline="30000" dirty="0" smtClean="0"/>
              <a:t>+</a:t>
            </a:r>
            <a:r>
              <a:rPr lang="zh-TW" altLang="zh-TW" dirty="0" smtClean="0"/>
              <a:t>的濃度小於OH</a:t>
            </a:r>
            <a:r>
              <a:rPr lang="zh-TW" altLang="zh-TW" baseline="30000" dirty="0" smtClean="0"/>
              <a:t>−</a:t>
            </a:r>
            <a:r>
              <a:rPr lang="zh-TW" altLang="zh-TW" dirty="0" smtClean="0"/>
              <a:t>的濃度，故溶液鹼性強。所以pH值愈小，溶液的酸性愈強；pH愈大，溶液的鹼性也就愈強。</a:t>
            </a:r>
            <a:endParaRPr lang="en-US" altLang="zh-TW" dirty="0" smtClean="0"/>
          </a:p>
        </p:txBody>
      </p:sp>
      <p:graphicFrame>
        <p:nvGraphicFramePr>
          <p:cNvPr id="136194" name="Object 2"/>
          <p:cNvGraphicFramePr>
            <a:graphicFrameLocks noChangeAspect="1"/>
          </p:cNvGraphicFramePr>
          <p:nvPr/>
        </p:nvGraphicFramePr>
        <p:xfrm>
          <a:off x="2411760" y="1412776"/>
          <a:ext cx="3603104" cy="88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95" name="方程式" r:id="rId3" imgW="1701800" imgH="419100" progId="Equation.3">
                  <p:embed/>
                </p:oleObj>
              </mc:Choice>
              <mc:Fallback>
                <p:oleObj name="方程式" r:id="rId3" imgW="1701800" imgH="41910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1412776"/>
                        <a:ext cx="3603104" cy="883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/>
        </p:nvSpPr>
        <p:spPr>
          <a:xfrm>
            <a:off x="539552" y="5301208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dirty="0" smtClean="0">
                <a:solidFill>
                  <a:srgbClr val="FF33CC"/>
                </a:solidFill>
              </a:rPr>
              <a:t>胃酸</a:t>
            </a:r>
            <a:r>
              <a:rPr lang="en-US" altLang="zh-TW" dirty="0" smtClean="0">
                <a:solidFill>
                  <a:srgbClr val="FF33CC"/>
                </a:solidFill>
              </a:rPr>
              <a:t>: PH ~ 1.2; </a:t>
            </a:r>
            <a:r>
              <a:rPr lang="zh-TW" altLang="zh-TW" dirty="0" smtClean="0">
                <a:solidFill>
                  <a:srgbClr val="FF33CC"/>
                </a:solidFill>
              </a:rPr>
              <a:t>蘋果汁</a:t>
            </a:r>
            <a:r>
              <a:rPr lang="en-US" altLang="zh-TW" dirty="0" smtClean="0">
                <a:solidFill>
                  <a:srgbClr val="FF33CC"/>
                </a:solidFill>
              </a:rPr>
              <a:t>: PH ~ </a:t>
            </a:r>
            <a:r>
              <a:rPr lang="zh-TW" altLang="zh-TW" dirty="0" smtClean="0">
                <a:solidFill>
                  <a:srgbClr val="FF33CC"/>
                </a:solidFill>
              </a:rPr>
              <a:t>4</a:t>
            </a:r>
            <a:r>
              <a:rPr lang="en-US" altLang="zh-TW" dirty="0" smtClean="0">
                <a:solidFill>
                  <a:srgbClr val="FF33CC"/>
                </a:solidFill>
              </a:rPr>
              <a:t>; </a:t>
            </a:r>
            <a:r>
              <a:rPr lang="zh-TW" altLang="zh-TW" dirty="0" smtClean="0">
                <a:solidFill>
                  <a:srgbClr val="FF33CC"/>
                </a:solidFill>
              </a:rPr>
              <a:t>啤酒</a:t>
            </a:r>
            <a:r>
              <a:rPr lang="en-US" altLang="zh-TW" dirty="0" smtClean="0">
                <a:solidFill>
                  <a:srgbClr val="FF33CC"/>
                </a:solidFill>
              </a:rPr>
              <a:t>: PH ~ 4.5; </a:t>
            </a:r>
            <a:r>
              <a:rPr lang="zh-TW" altLang="zh-TW" dirty="0" smtClean="0">
                <a:solidFill>
                  <a:srgbClr val="FF33CC"/>
                </a:solidFill>
              </a:rPr>
              <a:t>咖啡</a:t>
            </a:r>
            <a:r>
              <a:rPr lang="en-US" altLang="zh-TW" dirty="0" smtClean="0">
                <a:solidFill>
                  <a:srgbClr val="FF33CC"/>
                </a:solidFill>
              </a:rPr>
              <a:t>: PH ~ 5; </a:t>
            </a:r>
            <a:r>
              <a:rPr lang="zh-TW" altLang="zh-TW" dirty="0" smtClean="0">
                <a:solidFill>
                  <a:srgbClr val="FF33CC"/>
                </a:solidFill>
              </a:rPr>
              <a:t>牛奶</a:t>
            </a:r>
            <a:r>
              <a:rPr lang="en-US" altLang="zh-TW" dirty="0" smtClean="0">
                <a:solidFill>
                  <a:srgbClr val="FF33CC"/>
                </a:solidFill>
              </a:rPr>
              <a:t>: PH ~ 6.5;</a:t>
            </a:r>
          </a:p>
          <a:p>
            <a:r>
              <a:rPr lang="zh-TW" altLang="zh-TW" dirty="0" smtClean="0">
                <a:solidFill>
                  <a:srgbClr val="006600"/>
                </a:solidFill>
              </a:rPr>
              <a:t>血液</a:t>
            </a:r>
            <a:r>
              <a:rPr lang="en-US" altLang="zh-TW" dirty="0" smtClean="0">
                <a:solidFill>
                  <a:srgbClr val="006600"/>
                </a:solidFill>
              </a:rPr>
              <a:t>: PH ~ 7.4; </a:t>
            </a:r>
            <a:r>
              <a:rPr lang="zh-TW" altLang="zh-TW" dirty="0" smtClean="0">
                <a:solidFill>
                  <a:srgbClr val="006600"/>
                </a:solidFill>
              </a:rPr>
              <a:t>海水</a:t>
            </a:r>
            <a:r>
              <a:rPr lang="en-US" altLang="zh-TW" dirty="0" smtClean="0">
                <a:solidFill>
                  <a:srgbClr val="006600"/>
                </a:solidFill>
              </a:rPr>
              <a:t>: PH ~ 8; </a:t>
            </a:r>
            <a:r>
              <a:rPr lang="zh-TW" altLang="zh-TW" dirty="0" smtClean="0">
                <a:solidFill>
                  <a:srgbClr val="006600"/>
                </a:solidFill>
              </a:rPr>
              <a:t>洗手皂</a:t>
            </a:r>
            <a:r>
              <a:rPr lang="en-US" altLang="zh-TW" dirty="0" smtClean="0">
                <a:solidFill>
                  <a:srgbClr val="006600"/>
                </a:solidFill>
              </a:rPr>
              <a:t>: PH ~ 9.5; </a:t>
            </a:r>
            <a:r>
              <a:rPr lang="zh-TW" altLang="en-US" dirty="0" smtClean="0">
                <a:solidFill>
                  <a:srgbClr val="006600"/>
                </a:solidFill>
              </a:rPr>
              <a:t>漂白</a:t>
            </a:r>
            <a:r>
              <a:rPr lang="zh-TW" altLang="zh-TW" dirty="0" smtClean="0">
                <a:solidFill>
                  <a:srgbClr val="006600"/>
                </a:solidFill>
              </a:rPr>
              <a:t>水</a:t>
            </a:r>
            <a:r>
              <a:rPr lang="en-US" altLang="zh-TW" dirty="0" smtClean="0">
                <a:solidFill>
                  <a:srgbClr val="006600"/>
                </a:solidFill>
              </a:rPr>
              <a:t>: PH ~ 12.5</a:t>
            </a:r>
            <a:r>
              <a:rPr lang="zh-TW" altLang="zh-TW" dirty="0" smtClean="0">
                <a:solidFill>
                  <a:srgbClr val="006600"/>
                </a:solidFill>
              </a:rPr>
              <a:t>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10"/>
          <p:cNvSpPr>
            <a:spLocks noChangeArrowheads="1"/>
          </p:cNvSpPr>
          <p:nvPr/>
        </p:nvSpPr>
        <p:spPr bwMode="auto">
          <a:xfrm>
            <a:off x="3635896" y="194947"/>
            <a:ext cx="24482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en-US" sz="2400" b="1" dirty="0" smtClean="0">
                <a:solidFill>
                  <a:srgbClr val="0000FF"/>
                </a:solidFill>
                <a:latin typeface="+mn-ea"/>
              </a:rPr>
              <a:t>對數</a:t>
            </a:r>
            <a:r>
              <a:rPr lang="zh-TW" altLang="en-US" sz="2400" b="1" dirty="0" smtClean="0">
                <a:solidFill>
                  <a:srgbClr val="0000FF"/>
                </a:solidFill>
              </a:rPr>
              <a:t>的故事</a:t>
            </a:r>
            <a:endParaRPr lang="zh-TW" altLang="en-US" sz="2400" b="1" dirty="0">
              <a:solidFill>
                <a:srgbClr val="0000FF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1560" y="739567"/>
            <a:ext cx="77576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/>
              <a:t>我們知道想計算大數之積與商時，都常利用對數方法，求其近似值。其起源可遠溯</a:t>
            </a:r>
            <a:r>
              <a:rPr lang="zh-TW" altLang="en-US" b="1" dirty="0" smtClean="0"/>
              <a:t>刻卜勒</a:t>
            </a:r>
            <a:r>
              <a:rPr lang="zh-TW" altLang="en-US" dirty="0" smtClean="0"/>
              <a:t>研究天體運動學</a:t>
            </a:r>
            <a:r>
              <a:rPr lang="zh-TW" altLang="en-US" dirty="0"/>
              <a:t>時</a:t>
            </a:r>
            <a:r>
              <a:rPr lang="zh-TW" altLang="en-US" dirty="0" smtClean="0"/>
              <a:t>，他因龐大的數值計算而感到苦惱。當時</a:t>
            </a:r>
            <a:r>
              <a:rPr lang="en-US" altLang="zh-TW" dirty="0" smtClean="0"/>
              <a:t>(</a:t>
            </a:r>
            <a:r>
              <a:rPr lang="en-US" altLang="zh-TW" dirty="0" smtClean="0">
                <a:solidFill>
                  <a:srgbClr val="FF0000"/>
                </a:solidFill>
              </a:rPr>
              <a:t>1614</a:t>
            </a:r>
            <a:r>
              <a:rPr lang="zh-TW" altLang="en-US" dirty="0" smtClean="0">
                <a:solidFill>
                  <a:srgbClr val="FF0000"/>
                </a:solidFill>
              </a:rPr>
              <a:t>年</a:t>
            </a:r>
            <a:r>
              <a:rPr lang="en-US" altLang="zh-TW" dirty="0" smtClean="0"/>
              <a:t>)</a:t>
            </a:r>
            <a:r>
              <a:rPr lang="zh-TW" altLang="en-US" dirty="0" smtClean="0"/>
              <a:t>在蘇格蘭的</a:t>
            </a:r>
            <a:r>
              <a:rPr lang="zh-TW" altLang="en-US" b="1" dirty="0" smtClean="0"/>
              <a:t>納皮爾</a:t>
            </a:r>
            <a:r>
              <a:rPr lang="zh-TW" altLang="en-US" dirty="0" smtClean="0"/>
              <a:t>出了一本書</a:t>
            </a:r>
            <a:r>
              <a:rPr lang="en-US" altLang="zh-TW" dirty="0" smtClean="0"/>
              <a:t>《</a:t>
            </a:r>
            <a:r>
              <a:rPr lang="zh-TW" altLang="en-US" dirty="0" smtClean="0"/>
              <a:t>對數的奇妙準則</a:t>
            </a:r>
            <a:r>
              <a:rPr lang="en-US" altLang="zh-TW" dirty="0" smtClean="0"/>
              <a:t>》</a:t>
            </a:r>
            <a:r>
              <a:rPr lang="zh-TW" altLang="en-US" dirty="0" smtClean="0"/>
              <a:t>有介紹簡單的計算方法，其精神及其性質可說是對數法則的來源。現在我們所使用的對數定義是由</a:t>
            </a:r>
            <a:r>
              <a:rPr lang="zh-TW" altLang="en-US" b="1" dirty="0" smtClean="0"/>
              <a:t>尤拉</a:t>
            </a:r>
            <a:r>
              <a:rPr lang="zh-TW" altLang="en-US" dirty="0" smtClean="0"/>
              <a:t>於</a:t>
            </a:r>
            <a:r>
              <a:rPr lang="en-US" altLang="zh-TW" dirty="0" smtClean="0"/>
              <a:t>1728</a:t>
            </a:r>
            <a:r>
              <a:rPr lang="zh-TW" altLang="en-US" dirty="0" smtClean="0"/>
              <a:t>年提出的。</a:t>
            </a:r>
            <a:endParaRPr lang="zh-TW" altLang="en-US" dirty="0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67544" y="4812087"/>
            <a:ext cx="197522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1600" dirty="0" smtClean="0"/>
              <a:t>納皮爾</a:t>
            </a:r>
            <a:r>
              <a:rPr lang="en-US" altLang="zh-TW" sz="1600" dirty="0" smtClean="0"/>
              <a:t>(Napier</a:t>
            </a:r>
            <a:r>
              <a:rPr lang="en-US" altLang="zh-TW" sz="1600" b="0" dirty="0" smtClean="0"/>
              <a:t>)</a:t>
            </a:r>
            <a:endParaRPr lang="en-US" altLang="zh-TW" sz="1600" b="0" dirty="0"/>
          </a:p>
          <a:p>
            <a:r>
              <a:rPr lang="en-US" altLang="zh-TW" sz="1600" b="0" dirty="0" smtClean="0"/>
              <a:t>1550-1617 (</a:t>
            </a:r>
            <a:r>
              <a:rPr lang="zh-TW" altLang="en-US" sz="1600" dirty="0" smtClean="0"/>
              <a:t>蘇格蘭</a:t>
            </a:r>
            <a:r>
              <a:rPr lang="en-US" altLang="zh-TW" sz="1600" b="0" dirty="0" smtClean="0"/>
              <a:t>)</a:t>
            </a:r>
            <a:endParaRPr lang="zh-TW" altLang="en-US" sz="1600" b="0" dirty="0"/>
          </a:p>
        </p:txBody>
      </p:sp>
      <p:pic>
        <p:nvPicPr>
          <p:cNvPr id="142338" name="Picture 2" descr="「納皮爾 (John Napier)」的圖片搜尋結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816762"/>
            <a:ext cx="1584176" cy="1927021"/>
          </a:xfrm>
          <a:prstGeom prst="rect">
            <a:avLst/>
          </a:prstGeom>
          <a:noFill/>
        </p:spPr>
      </p:pic>
      <p:sp>
        <p:nvSpPr>
          <p:cNvPr id="12" name="矩形 11"/>
          <p:cNvSpPr/>
          <p:nvPr/>
        </p:nvSpPr>
        <p:spPr>
          <a:xfrm>
            <a:off x="2502977" y="2361826"/>
            <a:ext cx="59574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srgbClr val="0000FF"/>
                </a:solidFill>
              </a:rPr>
              <a:t>對數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33CC"/>
                </a:solidFill>
              </a:rPr>
              <a:t>解析幾何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006600"/>
                </a:solidFill>
              </a:rPr>
              <a:t>微積分</a:t>
            </a:r>
            <a:r>
              <a:rPr lang="zh-TW" altLang="en-US" dirty="0" smtClean="0"/>
              <a:t>被人們視為</a:t>
            </a:r>
            <a:r>
              <a:rPr lang="en-US" altLang="zh-TW" dirty="0" smtClean="0"/>
              <a:t>17</a:t>
            </a:r>
            <a:r>
              <a:rPr lang="zh-TW" altLang="en-US" dirty="0" smtClean="0"/>
              <a:t>世紀數學領域裡最偉大的三大成就。</a:t>
            </a:r>
          </a:p>
          <a:p>
            <a:r>
              <a:rPr lang="zh-TW" altLang="en-US" dirty="0" smtClean="0"/>
              <a:t>利用對數來簡化乘除與開方計算的巨大優點，甚至讓</a:t>
            </a:r>
            <a:r>
              <a:rPr lang="en-US" altLang="zh-TW" dirty="0" smtClean="0"/>
              <a:t>18</a:t>
            </a:r>
            <a:r>
              <a:rPr lang="zh-TW" altLang="en-US" dirty="0" smtClean="0"/>
              <a:t>世紀著名的法國數學家</a:t>
            </a:r>
            <a:r>
              <a:rPr lang="zh-TW" altLang="en-US" b="1" dirty="0" smtClean="0"/>
              <a:t>拉普拉斯</a:t>
            </a:r>
            <a:r>
              <a:rPr lang="zh-TW" altLang="en-US" dirty="0" smtClean="0"/>
              <a:t>說“納皮爾對數的</a:t>
            </a:r>
            <a:r>
              <a:rPr lang="zh-TW" altLang="en-US" dirty="0"/>
              <a:t>發明，不僅</a:t>
            </a:r>
            <a:r>
              <a:rPr lang="zh-TW" altLang="en-US" dirty="0" smtClean="0"/>
              <a:t>減省了天文學家的</a:t>
            </a:r>
            <a:r>
              <a:rPr lang="zh-TW" altLang="en-US" dirty="0"/>
              <a:t>工作，而且</a:t>
            </a:r>
            <a:r>
              <a:rPr lang="zh-TW" altLang="en-US" dirty="0" smtClean="0"/>
              <a:t>是相當於倍增其壽命”。</a:t>
            </a:r>
            <a:endParaRPr lang="zh-TW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3235525" y="6017725"/>
            <a:ext cx="53161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https://</a:t>
            </a:r>
            <a:r>
              <a:rPr lang="en-US" altLang="zh-TW" dirty="0">
                <a:hlinkClick r:id="rId3"/>
              </a:rPr>
              <a:t>www.youtube.com/watch?v=zzu2POfYv0Y</a:t>
            </a:r>
            <a:endParaRPr lang="zh-TW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611560" y="6017725"/>
            <a:ext cx="2736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dirty="0"/>
              <a:t>Logarithms, </a:t>
            </a:r>
            <a:r>
              <a:rPr lang="en-US" altLang="zh-TW" b="1" dirty="0" smtClean="0"/>
              <a:t>Explained</a:t>
            </a:r>
            <a:endParaRPr lang="zh-TW" altLang="en-US" dirty="0"/>
          </a:p>
        </p:txBody>
      </p:sp>
      <p:pic>
        <p:nvPicPr>
          <p:cNvPr id="14336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03269" y="4005064"/>
            <a:ext cx="282597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  <p:bldP spid="13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13902</TotalTime>
  <Words>3281</Words>
  <Application>Microsoft Office PowerPoint</Application>
  <PresentationFormat>如螢幕大小 (4:3)</PresentationFormat>
  <Paragraphs>395</Paragraphs>
  <Slides>30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30</vt:i4>
      </vt:variant>
    </vt:vector>
  </HeadingPairs>
  <TitlesOfParts>
    <vt:vector size="37" baseType="lpstr">
      <vt:lpstr>新細明體</vt:lpstr>
      <vt:lpstr>Arial</vt:lpstr>
      <vt:lpstr>Calibri</vt:lpstr>
      <vt:lpstr>Symbol</vt:lpstr>
      <vt:lpstr>Wingdings</vt:lpstr>
      <vt:lpstr>Office 佈景主題</vt:lpstr>
      <vt:lpstr>方程式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Wen-Hao Chang</dc:creator>
  <cp:lastModifiedBy>Lue</cp:lastModifiedBy>
  <cp:revision>1001</cp:revision>
  <cp:lastPrinted>2013-03-12T07:55:11Z</cp:lastPrinted>
  <dcterms:created xsi:type="dcterms:W3CDTF">2013-03-08T02:37:39Z</dcterms:created>
  <dcterms:modified xsi:type="dcterms:W3CDTF">2017-02-19T09:02:29Z</dcterms:modified>
</cp:coreProperties>
</file>