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6"/>
  </p:notesMasterIdLst>
  <p:handoutMasterIdLst>
    <p:handoutMasterId r:id="rId7"/>
  </p:handoutMasterIdLst>
  <p:sldIdLst>
    <p:sldId id="415" r:id="rId2"/>
    <p:sldId id="426" r:id="rId3"/>
    <p:sldId id="416" r:id="rId4"/>
    <p:sldId id="418" r:id="rId5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1" autoAdjust="0"/>
    <p:restoredTop sz="94660"/>
  </p:normalViewPr>
  <p:slideViewPr>
    <p:cSldViewPr snapToGrid="0">
      <p:cViewPr varScale="1">
        <p:scale>
          <a:sx n="93" d="100"/>
          <a:sy n="93" d="100"/>
        </p:scale>
        <p:origin x="1536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25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25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43D8D05-055C-4F4F-BD4A-6024DFF2DC8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panose="020B0604020202020204" pitchFamily="34" charset="0"/>
              </a:defRPr>
            </a:lvl1pPr>
          </a:lstStyle>
          <a:p>
            <a:fld id="{29053F52-3126-46F3-A510-BB592E78AC2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FA3B97B-A280-4233-ABAE-FFE9DCD42EC0}" type="slidenum">
              <a:rPr lang="en-US" altLang="zh-TW" sz="1300"/>
              <a:pPr eaLnBrk="1" hangingPunct="1">
                <a:spcBef>
                  <a:spcPct val="0"/>
                </a:spcBef>
              </a:pPr>
              <a:t>1</a:t>
            </a:fld>
            <a:endParaRPr lang="en-US" altLang="zh-TW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A86BD17-8E77-43C4-A06A-3869D32D8F70}" type="slidenum">
              <a:rPr lang="en-US" altLang="zh-TW" sz="1300"/>
              <a:pPr eaLnBrk="1" hangingPunct="1">
                <a:spcBef>
                  <a:spcPct val="0"/>
                </a:spcBef>
              </a:pPr>
              <a:t>2</a:t>
            </a:fld>
            <a:endParaRPr lang="en-US" altLang="zh-TW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7212C69-5C09-496B-B2E7-A27A4E12819C}" type="slidenum">
              <a:rPr lang="en-US" altLang="zh-TW" sz="1300"/>
              <a:pPr eaLnBrk="1" hangingPunct="1">
                <a:spcBef>
                  <a:spcPct val="0"/>
                </a:spcBef>
              </a:pPr>
              <a:t>3</a:t>
            </a:fld>
            <a:endParaRPr lang="en-US" altLang="zh-TW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90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BC91A307-68B8-4DCE-8B0A-67B49A6CA47C}" type="slidenum">
              <a:rPr lang="en-US" altLang="zh-TW" sz="1300"/>
              <a:pPr eaLnBrk="1" hangingPunct="1">
                <a:spcBef>
                  <a:spcPct val="0"/>
                </a:spcBef>
              </a:pPr>
              <a:t>4</a:t>
            </a:fld>
            <a:endParaRPr lang="en-US" altLang="zh-TW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F41F-C86E-47CB-8DB0-4A8B243122F7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5220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49913-7B5C-4BC6-A03A-1B4DD9C0ADEB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372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18B5-2770-4DEF-A081-A511753A877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96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F6D1-8E40-42D4-ACFC-9FE8CEBE5922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777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95343-A88C-47ED-BB18-36390EC5F4D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70793-D508-429C-935A-D7B59857844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505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0F6C-7720-44A8-ADE7-70044C4557E0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443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1FA8-1937-4FD0-BEE7-6824C9E1E9B0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087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065F-DA07-42CD-95C4-E0A8B9136457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870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A081F-6D3D-4337-A32A-6C3FE7F6552E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639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ED84-A4DD-4AF4-A9BA-1A706EB7578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497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9E10F-2138-442B-9FF6-C82AF51F08CD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396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kuo@mail.ncku.edu.t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oodle.ncku.edu.t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838200"/>
            <a:ext cx="7272338" cy="2374900"/>
          </a:xfrm>
        </p:spPr>
        <p:txBody>
          <a:bodyPr/>
          <a:lstStyle/>
          <a:p>
            <a:r>
              <a:rPr lang="zh-TW" altLang="en-US" sz="4800" dirty="0" smtClean="0"/>
              <a:t>鐵路工程</a:t>
            </a:r>
            <a:br>
              <a:rPr lang="zh-TW" altLang="en-US" sz="4800" dirty="0" smtClean="0"/>
            </a:br>
            <a:r>
              <a:rPr lang="zh-TW" altLang="en-US" sz="3000" dirty="0" smtClean="0"/>
              <a:t/>
            </a:r>
            <a:br>
              <a:rPr lang="zh-TW" altLang="en-US" sz="3000" dirty="0" smtClean="0"/>
            </a:br>
            <a:r>
              <a:rPr lang="en-US" altLang="zh-TW" sz="3000" dirty="0" smtClean="0"/>
              <a:t>Railway Engineering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3733800"/>
            <a:ext cx="7345362" cy="1873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600" smtClean="0"/>
              <a:t>課程介紹</a:t>
            </a:r>
          </a:p>
        </p:txBody>
      </p:sp>
      <p:sp>
        <p:nvSpPr>
          <p:cNvPr id="2052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40F9B5-E054-499A-89CC-646C91424793}" type="slidenum">
              <a:rPr kumimoji="0" lang="en-US" altLang="zh-TW" sz="12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kumimoji="0" lang="en-US" altLang="zh-TW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授課內容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799"/>
            <a:ext cx="3492500" cy="4647627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zh-TW" altLang="en-US" sz="2400" dirty="0" smtClean="0"/>
              <a:t>軌道運輸類別</a:t>
            </a:r>
            <a:endParaRPr lang="zh-TW" altLang="en-US" sz="2400" dirty="0" smtClean="0"/>
          </a:p>
          <a:p>
            <a:pPr>
              <a:spcBef>
                <a:spcPct val="30000"/>
              </a:spcBef>
            </a:pPr>
            <a:r>
              <a:rPr lang="zh-TW" altLang="en-US" sz="2300" dirty="0"/>
              <a:t>軌道系統的組成</a:t>
            </a:r>
            <a:r>
              <a:rPr lang="zh-TW" altLang="en-US" sz="2300" dirty="0" smtClean="0"/>
              <a:t>範圍</a:t>
            </a:r>
            <a:endParaRPr lang="en-US" altLang="zh-TW" sz="2300" dirty="0" smtClean="0"/>
          </a:p>
          <a:p>
            <a:pPr>
              <a:spcBef>
                <a:spcPct val="30000"/>
              </a:spcBef>
            </a:pPr>
            <a:r>
              <a:rPr lang="zh-TW" altLang="en-US" sz="2300" dirty="0"/>
              <a:t>軌道運輸的優勢與限制</a:t>
            </a:r>
            <a:endParaRPr lang="zh-TW" altLang="en-US" sz="2300" dirty="0" smtClean="0"/>
          </a:p>
          <a:p>
            <a:pPr>
              <a:spcBef>
                <a:spcPct val="30000"/>
              </a:spcBef>
            </a:pPr>
            <a:r>
              <a:rPr lang="zh-TW" altLang="en-US" sz="2300" dirty="0"/>
              <a:t>鐵路</a:t>
            </a:r>
            <a:r>
              <a:rPr lang="zh-TW" altLang="en-US" sz="2300" dirty="0" smtClean="0"/>
              <a:t>工程</a:t>
            </a:r>
            <a:endParaRPr lang="en-US" altLang="zh-TW" sz="2300" dirty="0" smtClean="0"/>
          </a:p>
          <a:p>
            <a:pPr lvl="1">
              <a:spcBef>
                <a:spcPct val="30000"/>
              </a:spcBef>
            </a:pPr>
            <a:r>
              <a:rPr lang="zh-TW" altLang="en-US" sz="2000" dirty="0" smtClean="0"/>
              <a:t>路基、軌道</a:t>
            </a:r>
            <a:endParaRPr lang="en-US" altLang="zh-TW" sz="2000" dirty="0" smtClean="0"/>
          </a:p>
          <a:p>
            <a:pPr lvl="1">
              <a:spcBef>
                <a:spcPct val="30000"/>
              </a:spcBef>
            </a:pPr>
            <a:r>
              <a:rPr lang="zh-TW" altLang="en-US" sz="2000" dirty="0" smtClean="0"/>
              <a:t>結構、振動</a:t>
            </a:r>
            <a:endParaRPr lang="en-US" altLang="zh-TW" sz="2000" dirty="0" smtClean="0"/>
          </a:p>
          <a:p>
            <a:pPr lvl="1">
              <a:spcBef>
                <a:spcPct val="30000"/>
              </a:spcBef>
            </a:pPr>
            <a:r>
              <a:rPr lang="zh-TW" altLang="en-US" sz="2000" dirty="0" smtClean="0"/>
              <a:t>檢測、養護</a:t>
            </a:r>
            <a:endParaRPr lang="en-US" altLang="zh-TW" sz="2000" dirty="0" smtClean="0"/>
          </a:p>
          <a:p>
            <a:r>
              <a:rPr lang="zh-TW" altLang="en-US" sz="2300" dirty="0" smtClean="0"/>
              <a:t>鐵路營運</a:t>
            </a:r>
            <a:endParaRPr lang="en-US" altLang="zh-TW" sz="2300" dirty="0" smtClean="0"/>
          </a:p>
          <a:p>
            <a:r>
              <a:rPr lang="zh-TW" altLang="en-US" sz="2300" dirty="0" smtClean="0"/>
              <a:t>鐵路監</a:t>
            </a:r>
            <a:r>
              <a:rPr lang="zh-TW" altLang="en-US" sz="2300" dirty="0" smtClean="0"/>
              <a:t>理與</a:t>
            </a:r>
            <a:r>
              <a:rPr lang="zh-TW" altLang="en-US" sz="2300" dirty="0" smtClean="0"/>
              <a:t>調查</a:t>
            </a:r>
            <a:endParaRPr lang="zh-TW" altLang="en-US" sz="2300" dirty="0" smtClean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33876" y="2779713"/>
            <a:ext cx="3746977" cy="3775075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zh-TW" altLang="en-US" sz="2400" dirty="0" smtClean="0"/>
              <a:t>新世紀鐵路工程</a:t>
            </a:r>
            <a:endParaRPr lang="en-US" altLang="zh-TW" sz="2400" dirty="0" smtClean="0"/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高速鐵路技術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軌道結構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長軌與橋樑相互關係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鐵路車站建築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鐵路提高速度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鐵路工程與經營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鐵路工程與地震</a:t>
            </a:r>
          </a:p>
          <a:p>
            <a:pPr lvl="1">
              <a:spcBef>
                <a:spcPct val="30000"/>
              </a:spcBef>
            </a:pPr>
            <a:r>
              <a:rPr lang="zh-TW" altLang="en-US" sz="2100" dirty="0" smtClean="0"/>
              <a:t>鐵路工程與環境</a:t>
            </a:r>
            <a:endParaRPr lang="zh-TW" altLang="en-US" sz="1900" dirty="0" smtClean="0"/>
          </a:p>
          <a:p>
            <a:endParaRPr lang="en-US" altLang="zh-TW" sz="2300" dirty="0" smtClean="0"/>
          </a:p>
          <a:p>
            <a:endParaRPr lang="zh-TW" altLang="en-US" sz="2300" dirty="0" smtClean="0"/>
          </a:p>
        </p:txBody>
      </p:sp>
      <p:sp>
        <p:nvSpPr>
          <p:cNvPr id="614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47B4B4-349F-443B-941C-05E31F18E176}" type="slidenum">
              <a:rPr kumimoji="0" lang="en-US" altLang="zh-TW" sz="12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TW" sz="1200">
              <a:latin typeface="Arial" panose="020B0604020202020204" pitchFamily="34" charset="0"/>
            </a:endParaRPr>
          </a:p>
        </p:txBody>
      </p:sp>
      <p:sp>
        <p:nvSpPr>
          <p:cNvPr id="428040" name="Rectangle 8"/>
          <p:cNvSpPr>
            <a:spLocks noChangeArrowheads="1"/>
          </p:cNvSpPr>
          <p:nvPr/>
        </p:nvSpPr>
        <p:spPr bwMode="auto">
          <a:xfrm>
            <a:off x="5770562" y="1454150"/>
            <a:ext cx="3011488" cy="193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altLang="zh-TW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036638"/>
            <a:ext cx="8448675" cy="5561012"/>
          </a:xfrm>
        </p:spPr>
        <p:txBody>
          <a:bodyPr rtlCol="0">
            <a:normAutofit lnSpcReduction="10000"/>
          </a:bodyPr>
          <a:lstStyle/>
          <a:p>
            <a:pPr marL="360363" indent="-360363" fontAlgn="auto">
              <a:lnSpc>
                <a:spcPct val="90000"/>
              </a:lnSpc>
              <a:spcBef>
                <a:spcPct val="8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sz="2800" b="1" dirty="0" smtClean="0"/>
              <a:t>Textbook</a:t>
            </a:r>
          </a:p>
          <a:p>
            <a:pPr marL="360363" indent="-3603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400" b="1" dirty="0" smtClean="0"/>
              <a:t>黃民仁、張欽亮，</a:t>
            </a:r>
            <a:r>
              <a:rPr lang="zh-TW" altLang="en-US" sz="2400" b="1" i="1" dirty="0"/>
              <a:t>新世紀鐵路</a:t>
            </a:r>
            <a:r>
              <a:rPr lang="zh-TW" altLang="en-US" sz="2400" b="1" i="1" dirty="0" smtClean="0"/>
              <a:t>工程學</a:t>
            </a:r>
            <a:r>
              <a:rPr lang="zh-TW" altLang="en-US" sz="2400" b="1" dirty="0" smtClean="0"/>
              <a:t>，</a:t>
            </a:r>
            <a:r>
              <a:rPr lang="zh-TW" altLang="en-US" sz="2400" b="1" dirty="0"/>
              <a:t>文笙書局，</a:t>
            </a:r>
            <a:r>
              <a:rPr lang="en-US" altLang="zh-TW" sz="2400" b="1" dirty="0" smtClean="0"/>
              <a:t>2011</a:t>
            </a:r>
          </a:p>
          <a:p>
            <a:pPr marL="360363" indent="-360363">
              <a:defRPr/>
            </a:pPr>
            <a:r>
              <a:rPr lang="zh-TW" altLang="en-US" sz="2400" b="1" dirty="0"/>
              <a:t>黃荻昌，</a:t>
            </a:r>
            <a:r>
              <a:rPr lang="zh-TW" altLang="en-US" sz="2400" b="1" i="1" dirty="0" smtClean="0"/>
              <a:t>認識</a:t>
            </a:r>
            <a:r>
              <a:rPr lang="zh-TW" altLang="en-US" sz="2400" b="1" i="1" dirty="0"/>
              <a:t>鐵路－鐵路工程與</a:t>
            </a:r>
            <a:r>
              <a:rPr lang="zh-TW" altLang="en-US" sz="2400" b="1" i="1" dirty="0" smtClean="0"/>
              <a:t>發展</a:t>
            </a:r>
            <a:r>
              <a:rPr lang="zh-TW" altLang="en-US" sz="2400" b="1" dirty="0" smtClean="0"/>
              <a:t>，</a:t>
            </a:r>
            <a:r>
              <a:rPr lang="en-US" altLang="zh-TW" sz="2400" b="1" dirty="0" smtClean="0"/>
              <a:t>2013</a:t>
            </a:r>
            <a:br>
              <a:rPr lang="en-US" altLang="zh-TW" sz="2400" b="1" dirty="0" smtClean="0"/>
            </a:br>
            <a:r>
              <a:rPr lang="en-US" altLang="zh-TW" sz="1800" b="1" dirty="0" smtClean="0"/>
              <a:t>http</a:t>
            </a:r>
            <a:r>
              <a:rPr lang="en-US" altLang="zh-TW" sz="1800" b="1" dirty="0"/>
              <a:t>://www.sinotecf.org.tw/page/ebook/show.aspx?num=30&amp;page=4#page/1</a:t>
            </a:r>
            <a:endParaRPr lang="en-US" altLang="zh-TW" sz="1800" b="1" dirty="0" smtClean="0"/>
          </a:p>
          <a:p>
            <a:pPr marL="360363" indent="-360363">
              <a:defRPr/>
            </a:pPr>
            <a:endParaRPr lang="en-US" altLang="zh-TW" sz="2400" b="1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sz="2800" b="1" dirty="0" smtClean="0"/>
              <a:t>References</a:t>
            </a:r>
            <a:endParaRPr lang="en-US" altLang="zh-TW" sz="2800" dirty="0" smtClean="0"/>
          </a:p>
          <a:p>
            <a:pPr marL="360363" indent="-360363">
              <a:defRPr/>
            </a:pPr>
            <a:r>
              <a:rPr lang="zh-TW" altLang="en-US" sz="2400" b="1" dirty="0"/>
              <a:t>黃民仁、張欽亮，</a:t>
            </a:r>
            <a:r>
              <a:rPr lang="zh-TW" altLang="en-US" sz="2400" b="1" i="1" dirty="0"/>
              <a:t>新世紀鐵路工程學</a:t>
            </a:r>
            <a:r>
              <a:rPr lang="en-US" altLang="zh-TW" sz="2400" b="1" i="1" dirty="0"/>
              <a:t>(</a:t>
            </a:r>
            <a:r>
              <a:rPr lang="zh-TW" altLang="en-US" sz="2400" b="1" i="1" dirty="0"/>
              <a:t>基礎篇</a:t>
            </a:r>
            <a:r>
              <a:rPr lang="en-US" altLang="zh-TW" sz="2400" b="1" i="1" dirty="0"/>
              <a:t>)</a:t>
            </a:r>
            <a:r>
              <a:rPr lang="zh-TW" altLang="en-US" sz="2400" b="1" dirty="0"/>
              <a:t>，文笙書局，</a:t>
            </a:r>
            <a:r>
              <a:rPr lang="en-US" altLang="zh-TW" sz="2400" b="1" dirty="0" smtClean="0"/>
              <a:t>2018</a:t>
            </a:r>
          </a:p>
          <a:p>
            <a:pPr marL="360363" indent="-360363">
              <a:defRPr/>
            </a:pPr>
            <a:r>
              <a:rPr lang="en-US" altLang="zh-TW" sz="2400" dirty="0" err="1"/>
              <a:t>Profillidis</a:t>
            </a:r>
            <a:r>
              <a:rPr lang="en-US" altLang="zh-TW" sz="2400" dirty="0"/>
              <a:t>, V. A., </a:t>
            </a:r>
            <a:r>
              <a:rPr lang="en-US" altLang="zh-TW" sz="2400" i="1" dirty="0"/>
              <a:t>Railway Engineering</a:t>
            </a:r>
            <a:r>
              <a:rPr lang="en-US" altLang="zh-TW" sz="2400" dirty="0"/>
              <a:t>, 2</a:t>
            </a:r>
            <a:r>
              <a:rPr lang="en-US" altLang="zh-TW" sz="2400" baseline="30000" dirty="0"/>
              <a:t>nd</a:t>
            </a:r>
            <a:r>
              <a:rPr lang="en-US" altLang="zh-TW" sz="2400" dirty="0"/>
              <a:t> Edition, </a:t>
            </a:r>
            <a:r>
              <a:rPr lang="en-US" altLang="zh-TW" sz="2400" dirty="0" err="1"/>
              <a:t>Ashgate</a:t>
            </a:r>
            <a:r>
              <a:rPr lang="en-US" altLang="zh-TW" sz="2400" dirty="0"/>
              <a:t> Publishing Co., 2000.</a:t>
            </a:r>
          </a:p>
          <a:p>
            <a:pPr marL="360363" indent="-3603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zh-TW" sz="2400" dirty="0" smtClean="0"/>
              <a:t>Coenraad </a:t>
            </a:r>
            <a:r>
              <a:rPr lang="en-US" altLang="zh-TW" sz="2400" dirty="0" err="1"/>
              <a:t>Esveld</a:t>
            </a:r>
            <a:r>
              <a:rPr lang="en-US" altLang="zh-TW" sz="2400" dirty="0"/>
              <a:t>, </a:t>
            </a:r>
            <a:r>
              <a:rPr lang="en-US" altLang="zh-TW" sz="2400" b="1" i="1" dirty="0"/>
              <a:t>Modern Railway Track</a:t>
            </a:r>
            <a:r>
              <a:rPr lang="en-US" altLang="zh-TW" sz="2400" dirty="0"/>
              <a:t>, </a:t>
            </a:r>
            <a:r>
              <a:rPr lang="en-US" altLang="zh-TW" sz="2400" dirty="0" smtClean="0"/>
              <a:t>4</a:t>
            </a:r>
            <a:r>
              <a:rPr lang="en-US" altLang="zh-TW" sz="2400" baseline="30000" dirty="0" smtClean="0"/>
              <a:t>th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Edition, MRT-Productions, </a:t>
            </a:r>
            <a:r>
              <a:rPr lang="en-US" altLang="zh-TW" sz="2400" dirty="0" smtClean="0"/>
              <a:t>2009</a:t>
            </a:r>
          </a:p>
          <a:p>
            <a:pPr marL="360363" indent="-3603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400" dirty="0" smtClean="0"/>
              <a:t>蘇昭旭，高速鐵路新時代，人人出版，</a:t>
            </a:r>
            <a:r>
              <a:rPr lang="en-US" altLang="zh-TW" sz="2400" dirty="0" smtClean="0"/>
              <a:t>2007</a:t>
            </a:r>
          </a:p>
          <a:p>
            <a:pPr marL="360363" indent="-3603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zh-TW" sz="2400" dirty="0" smtClean="0"/>
              <a:t>Hay, William W., </a:t>
            </a:r>
            <a:r>
              <a:rPr lang="en-US" altLang="zh-TW" sz="2400" i="1" dirty="0" smtClean="0"/>
              <a:t>Railroad Engineering</a:t>
            </a:r>
            <a:r>
              <a:rPr lang="zh-TW" altLang="en-US" sz="2400" dirty="0" smtClean="0"/>
              <a:t>，</a:t>
            </a:r>
            <a:r>
              <a:rPr lang="en-US" altLang="zh-TW" sz="2400" dirty="0" smtClean="0"/>
              <a:t>John Wiley &amp; Sons</a:t>
            </a:r>
            <a:r>
              <a:rPr lang="zh-TW" altLang="en-US" sz="2400" dirty="0" smtClean="0"/>
              <a:t>，</a:t>
            </a:r>
            <a:r>
              <a:rPr lang="en-US" altLang="zh-TW" sz="2400" dirty="0" smtClean="0"/>
              <a:t>1982</a:t>
            </a:r>
          </a:p>
        </p:txBody>
      </p:sp>
      <p:sp>
        <p:nvSpPr>
          <p:cNvPr id="7171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0FD496-3E50-47F7-A556-9954430310A5}" type="slidenum">
              <a:rPr kumimoji="0" lang="en-US" altLang="zh-TW" sz="12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Grading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364987"/>
            <a:ext cx="7886700" cy="4351338"/>
          </a:xfrm>
        </p:spPr>
        <p:txBody>
          <a:bodyPr/>
          <a:lstStyle/>
          <a:p>
            <a:r>
              <a:rPr lang="en-US" altLang="zh-TW" dirty="0" smtClean="0"/>
              <a:t>Mid-term exam </a:t>
            </a:r>
            <a:r>
              <a:rPr lang="zh-TW" altLang="en-US" dirty="0" smtClean="0"/>
              <a:t>：	</a:t>
            </a:r>
            <a:r>
              <a:rPr lang="en-US" altLang="zh-TW" dirty="0" smtClean="0"/>
              <a:t>30</a:t>
            </a:r>
            <a:r>
              <a:rPr lang="en-US" altLang="zh-TW" dirty="0" smtClean="0"/>
              <a:t>% </a:t>
            </a:r>
            <a:endParaRPr lang="en-US" altLang="zh-TW" dirty="0" smtClean="0"/>
          </a:p>
          <a:p>
            <a:r>
              <a:rPr lang="en-US" altLang="zh-TW" dirty="0" smtClean="0"/>
              <a:t>Term project :		</a:t>
            </a:r>
            <a:r>
              <a:rPr lang="en-US" altLang="zh-TW" dirty="0" smtClean="0"/>
              <a:t>25</a:t>
            </a:r>
            <a:r>
              <a:rPr lang="en-US" altLang="zh-TW" dirty="0" smtClean="0"/>
              <a:t>% </a:t>
            </a:r>
            <a:endParaRPr lang="en-US" altLang="zh-TW" dirty="0" smtClean="0"/>
          </a:p>
          <a:p>
            <a:r>
              <a:rPr lang="en-US" altLang="zh-TW" dirty="0" smtClean="0"/>
              <a:t>Homework </a:t>
            </a:r>
            <a:r>
              <a:rPr lang="zh-TW" altLang="en-US" dirty="0" smtClean="0"/>
              <a:t>：		</a:t>
            </a:r>
            <a:r>
              <a:rPr lang="en-US" altLang="zh-TW" dirty="0" smtClean="0"/>
              <a:t>25</a:t>
            </a:r>
            <a:r>
              <a:rPr lang="en-US" altLang="zh-TW" dirty="0" smtClean="0"/>
              <a:t>%</a:t>
            </a:r>
          </a:p>
          <a:p>
            <a:r>
              <a:rPr lang="en-US" altLang="zh-TW" dirty="0"/>
              <a:t>Presentation &amp; discussion </a:t>
            </a:r>
            <a:r>
              <a:rPr lang="en-US" altLang="zh-TW" dirty="0" smtClean="0"/>
              <a:t>: </a:t>
            </a:r>
            <a:r>
              <a:rPr lang="en-US" altLang="zh-TW" dirty="0" smtClean="0"/>
              <a:t>10%</a:t>
            </a:r>
            <a:endParaRPr lang="en-US" altLang="zh-TW" dirty="0" smtClean="0"/>
          </a:p>
          <a:p>
            <a:r>
              <a:rPr lang="en-US" altLang="zh-TW" dirty="0" smtClean="0"/>
              <a:t>Presence </a:t>
            </a:r>
            <a:r>
              <a:rPr lang="en-US" altLang="zh-TW" dirty="0" smtClean="0"/>
              <a:t>:</a:t>
            </a:r>
            <a:r>
              <a:rPr lang="en-US" altLang="zh-TW" dirty="0" smtClean="0"/>
              <a:t>	10%</a:t>
            </a:r>
          </a:p>
        </p:txBody>
      </p:sp>
      <p:sp>
        <p:nvSpPr>
          <p:cNvPr id="8196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48BB90-C48F-4E3C-9CB9-367AB2D9367D}" type="slidenum">
              <a:rPr kumimoji="0" lang="en-US" altLang="zh-TW" sz="12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200"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28650" y="3691975"/>
            <a:ext cx="7886700" cy="2484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 smtClean="0"/>
              <a:t>Office</a:t>
            </a:r>
            <a:r>
              <a:rPr lang="en-US" altLang="zh-TW" b="1" dirty="0" smtClean="0"/>
              <a:t>:</a:t>
            </a:r>
            <a:r>
              <a:rPr lang="zh-TW" altLang="en-US" b="1" dirty="0" smtClean="0"/>
              <a:t>  系辦 主任室</a:t>
            </a:r>
            <a:endParaRPr lang="zh-TW" altLang="en-US" b="1" dirty="0" smtClean="0"/>
          </a:p>
          <a:p>
            <a:r>
              <a:rPr lang="en-US" altLang="zh-TW" b="1" dirty="0" smtClean="0"/>
              <a:t>E-mail</a:t>
            </a:r>
            <a:r>
              <a:rPr lang="zh-TW" altLang="en-US" dirty="0" smtClean="0"/>
              <a:t>： </a:t>
            </a:r>
            <a:r>
              <a:rPr lang="en-US" altLang="zh-TW" dirty="0" smtClean="0">
                <a:hlinkClick r:id="rId3"/>
              </a:rPr>
              <a:t>ckuo@mail.ncku.edu.tw</a:t>
            </a:r>
            <a:endParaRPr lang="en-US" altLang="zh-TW" dirty="0" smtClean="0"/>
          </a:p>
          <a:p>
            <a:r>
              <a:rPr lang="en-US" altLang="zh-TW" b="1" dirty="0" err="1" smtClean="0"/>
              <a:t>facebook</a:t>
            </a:r>
            <a:r>
              <a:rPr lang="zh-TW" altLang="en-US" b="1" dirty="0" smtClean="0"/>
              <a:t>：成大土木</a:t>
            </a:r>
            <a:r>
              <a:rPr lang="en-US" altLang="zh-TW" b="1" dirty="0" smtClean="0"/>
              <a:t>2019</a:t>
            </a:r>
            <a:r>
              <a:rPr lang="zh-TW" altLang="en-US" b="1" dirty="0" smtClean="0"/>
              <a:t>鐵路</a:t>
            </a:r>
            <a:r>
              <a:rPr lang="zh-TW" altLang="en-US" b="1" dirty="0" smtClean="0"/>
              <a:t>工程</a:t>
            </a:r>
            <a:endParaRPr lang="en-US" altLang="zh-TW" b="1" dirty="0" smtClean="0"/>
          </a:p>
          <a:p>
            <a:r>
              <a:rPr lang="en-US" altLang="zh-TW" b="1" dirty="0" smtClean="0"/>
              <a:t>Website :</a:t>
            </a:r>
            <a:r>
              <a:rPr lang="en-US" altLang="zh-TW" dirty="0" smtClean="0"/>
              <a:t> </a:t>
            </a:r>
            <a:r>
              <a:rPr lang="en-US" altLang="zh-TW" dirty="0" smtClean="0">
                <a:hlinkClick r:id="rId4"/>
              </a:rPr>
              <a:t>http://moodle.ncku.edu.tw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2426</TotalTime>
  <Words>130</Words>
  <Application>Microsoft Office PowerPoint</Application>
  <PresentationFormat>如螢幕大小 (4:3)</PresentationFormat>
  <Paragraphs>49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新細明體</vt:lpstr>
      <vt:lpstr>Arial</vt:lpstr>
      <vt:lpstr>Calibri</vt:lpstr>
      <vt:lpstr>Calibri Light</vt:lpstr>
      <vt:lpstr>Wingdings</vt:lpstr>
      <vt:lpstr>Office 佈景主題</vt:lpstr>
      <vt:lpstr>鐵路工程  Railway Engineering</vt:lpstr>
      <vt:lpstr>授課內容</vt:lpstr>
      <vt:lpstr>PowerPoint 簡報</vt:lpstr>
      <vt:lpstr>Grading</vt:lpstr>
    </vt:vector>
  </TitlesOfParts>
  <Company>aaa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Planning &amp; Design</dc:title>
  <dc:creator>郭振銘</dc:creator>
  <cp:lastModifiedBy>郭振銘</cp:lastModifiedBy>
  <cp:revision>80</cp:revision>
  <dcterms:created xsi:type="dcterms:W3CDTF">2002-11-13T02:46:15Z</dcterms:created>
  <dcterms:modified xsi:type="dcterms:W3CDTF">2019-09-09T02:52:57Z</dcterms:modified>
</cp:coreProperties>
</file>