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600" r:id="rId2"/>
    <p:sldId id="644" r:id="rId3"/>
    <p:sldId id="643" r:id="rId4"/>
    <p:sldId id="686" r:id="rId5"/>
    <p:sldId id="687" r:id="rId6"/>
    <p:sldId id="688" r:id="rId7"/>
    <p:sldId id="689" r:id="rId8"/>
    <p:sldId id="690" r:id="rId9"/>
    <p:sldId id="645" r:id="rId10"/>
    <p:sldId id="646" r:id="rId11"/>
    <p:sldId id="647" r:id="rId12"/>
    <p:sldId id="648" r:id="rId13"/>
    <p:sldId id="649" r:id="rId14"/>
    <p:sldId id="650" r:id="rId15"/>
    <p:sldId id="651" r:id="rId16"/>
    <p:sldId id="659" r:id="rId17"/>
    <p:sldId id="660" r:id="rId18"/>
    <p:sldId id="661" r:id="rId19"/>
    <p:sldId id="662" r:id="rId20"/>
    <p:sldId id="663" r:id="rId21"/>
    <p:sldId id="664" r:id="rId22"/>
    <p:sldId id="665" r:id="rId23"/>
    <p:sldId id="666" r:id="rId24"/>
    <p:sldId id="667" r:id="rId25"/>
    <p:sldId id="668" r:id="rId26"/>
    <p:sldId id="669" r:id="rId27"/>
    <p:sldId id="670" r:id="rId28"/>
    <p:sldId id="671" r:id="rId29"/>
    <p:sldId id="652" r:id="rId30"/>
    <p:sldId id="653" r:id="rId31"/>
    <p:sldId id="654" r:id="rId32"/>
    <p:sldId id="655" r:id="rId33"/>
    <p:sldId id="656" r:id="rId34"/>
    <p:sldId id="657" r:id="rId35"/>
    <p:sldId id="658" r:id="rId36"/>
    <p:sldId id="691" r:id="rId37"/>
    <p:sldId id="692" r:id="rId38"/>
    <p:sldId id="693" r:id="rId39"/>
    <p:sldId id="694" r:id="rId40"/>
    <p:sldId id="695" r:id="rId41"/>
    <p:sldId id="696" r:id="rId42"/>
    <p:sldId id="697" r:id="rId43"/>
    <p:sldId id="698" r:id="rId44"/>
    <p:sldId id="699" r:id="rId45"/>
    <p:sldId id="707" r:id="rId46"/>
    <p:sldId id="708" r:id="rId47"/>
    <p:sldId id="709" r:id="rId48"/>
    <p:sldId id="700" r:id="rId49"/>
    <p:sldId id="701" r:id="rId50"/>
    <p:sldId id="702" r:id="rId51"/>
    <p:sldId id="703" r:id="rId52"/>
    <p:sldId id="706" r:id="rId53"/>
    <p:sldId id="704" r:id="rId54"/>
    <p:sldId id="705" r:id="rId55"/>
    <p:sldId id="672" r:id="rId56"/>
    <p:sldId id="673" r:id="rId57"/>
    <p:sldId id="674" r:id="rId58"/>
    <p:sldId id="675" r:id="rId59"/>
    <p:sldId id="679" r:id="rId60"/>
    <p:sldId id="680" r:id="rId61"/>
    <p:sldId id="682" r:id="rId62"/>
    <p:sldId id="683" r:id="rId63"/>
    <p:sldId id="684" r:id="rId64"/>
    <p:sldId id="685" r:id="rId65"/>
    <p:sldId id="710" r:id="rId66"/>
    <p:sldId id="711" r:id="rId67"/>
    <p:sldId id="712" r:id="rId68"/>
    <p:sldId id="677" r:id="rId69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5pPr>
    <a:lvl6pPr marL="2286000" algn="l" defTabSz="914400" rtl="0" eaLnBrk="1" latinLnBrk="0" hangingPunct="1"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6pPr>
    <a:lvl7pPr marL="2743200" algn="l" defTabSz="914400" rtl="0" eaLnBrk="1" latinLnBrk="0" hangingPunct="1"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7pPr>
    <a:lvl8pPr marL="3200400" algn="l" defTabSz="914400" rtl="0" eaLnBrk="1" latinLnBrk="0" hangingPunct="1"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8pPr>
    <a:lvl9pPr marL="3657600" algn="l" defTabSz="914400" rtl="0" eaLnBrk="1" latinLnBrk="0" hangingPunct="1">
      <a:defRPr kumimoji="1" b="1" kern="1200" baseline="30000">
        <a:solidFill>
          <a:srgbClr val="800000"/>
        </a:solidFill>
        <a:latin typeface="Arial" panose="020B0604020202020204" pitchFamily="34" charset="0"/>
        <a:ea typeface="標楷體" panose="03000509000000000000" pitchFamily="65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FF00"/>
    <a:srgbClr val="000099"/>
    <a:srgbClr val="5F5F5F"/>
    <a:srgbClr val="FF3300"/>
    <a:srgbClr val="333333"/>
    <a:srgbClr val="FFCC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09" autoAdjust="0"/>
    <p:restoredTop sz="98988" autoAdjust="0"/>
  </p:normalViewPr>
  <p:slideViewPr>
    <p:cSldViewPr>
      <p:cViewPr varScale="1">
        <p:scale>
          <a:sx n="65" d="100"/>
          <a:sy n="65" d="100"/>
        </p:scale>
        <p:origin x="187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18"/>
    </p:cViewPr>
  </p:sorterViewPr>
  <p:notesViewPr>
    <p:cSldViewPr>
      <p:cViewPr varScale="1">
        <p:scale>
          <a:sx n="47" d="100"/>
          <a:sy n="47" d="100"/>
        </p:scale>
        <p:origin x="-1142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ocuments\&#31532;&#20843;&#31456;&#22294;\&#20363;8.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465529308836395"/>
          <c:y val="5.1400554097404488E-2"/>
          <c:w val="0.81885870516185477"/>
          <c:h val="0.7307677165354330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工作表1!$M$27</c:f>
              <c:strCache>
                <c:ptCount val="1"/>
                <c:pt idx="0">
                  <c:v>   C2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工作表1!$L$28:$L$38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</c:numCache>
            </c:numRef>
          </c:xVal>
          <c:yVal>
            <c:numRef>
              <c:f>工作表1!$M$28:$M$38</c:f>
              <c:numCache>
                <c:formatCode>General</c:formatCode>
                <c:ptCount val="11"/>
                <c:pt idx="0">
                  <c:v>7.0000000000000009</c:v>
                </c:pt>
                <c:pt idx="1">
                  <c:v>6.5131475970301853</c:v>
                </c:pt>
                <c:pt idx="2">
                  <c:v>6.1475892693046514</c:v>
                </c:pt>
                <c:pt idx="3">
                  <c:v>5.8818152680746145</c:v>
                </c:pt>
                <c:pt idx="4">
                  <c:v>5.6977637602724256</c:v>
                </c:pt>
                <c:pt idx="5">
                  <c:v>5.5802898138058197</c:v>
                </c:pt>
                <c:pt idx="6">
                  <c:v>5.5167147471519744</c:v>
                </c:pt>
                <c:pt idx="7">
                  <c:v>5.496443777336391</c:v>
                </c:pt>
                <c:pt idx="8">
                  <c:v>5.5106417052754679</c:v>
                </c:pt>
                <c:pt idx="9">
                  <c:v>5.5519579128353582</c:v>
                </c:pt>
                <c:pt idx="10">
                  <c:v>5.6142932520270774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5AD-46D1-A3AE-A007099A094C}"/>
            </c:ext>
          </c:extLst>
        </c:ser>
        <c:ser>
          <c:idx val="1"/>
          <c:order val="1"/>
          <c:tx>
            <c:strRef>
              <c:f>工作表1!$N$27</c:f>
              <c:strCache>
                <c:ptCount val="1"/>
                <c:pt idx="0">
                  <c:v>   C1</c:v>
                </c:pt>
              </c:strCache>
            </c:strRef>
          </c:tx>
          <c:spPr>
            <a:ln w="12700">
              <a:prstDash val="lgDash"/>
            </a:ln>
          </c:spPr>
          <c:marker>
            <c:symbol val="none"/>
          </c:marker>
          <c:xVal>
            <c:numRef>
              <c:f>工作表1!$L$28:$L$38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</c:numCache>
            </c:numRef>
          </c:xVal>
          <c:yVal>
            <c:numRef>
              <c:f>工作表1!$N$28:$N$38</c:f>
              <c:numCache>
                <c:formatCode>General</c:formatCode>
                <c:ptCount val="11"/>
                <c:pt idx="0">
                  <c:v>7.0000000000000009</c:v>
                </c:pt>
                <c:pt idx="1">
                  <c:v>7.0162131447055724</c:v>
                </c:pt>
                <c:pt idx="2">
                  <c:v>7.0433378655408827</c:v>
                </c:pt>
                <c:pt idx="3">
                  <c:v>7.0788099555816846</c:v>
                </c:pt>
                <c:pt idx="4">
                  <c:v>7.1205134394804954</c:v>
                </c:pt>
                <c:pt idx="5">
                  <c:v>7.1667091078848815</c:v>
                </c:pt>
                <c:pt idx="6">
                  <c:v>7.2159740331832829</c:v>
                </c:pt>
                <c:pt idx="7">
                  <c:v>7.267150406362803</c:v>
                </c:pt>
                <c:pt idx="8">
                  <c:v>7.319302283910087</c:v>
                </c:pt>
                <c:pt idx="9">
                  <c:v>7.3716790455725505</c:v>
                </c:pt>
                <c:pt idx="10">
                  <c:v>7.4236845439860835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5AD-46D1-A3AE-A007099A0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4235136"/>
        <c:axId val="484241408"/>
      </c:scatterChart>
      <c:valAx>
        <c:axId val="484235136"/>
        <c:scaling>
          <c:orientation val="minMax"/>
          <c:max val="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zh-TW"/>
                  <a:t>流過距離 </a:t>
                </a:r>
                <a:r>
                  <a:rPr lang="en-US"/>
                  <a:t>x</a:t>
                </a:r>
                <a:r>
                  <a:rPr lang="zh-TW"/>
                  <a:t>（</a:t>
                </a:r>
                <a:r>
                  <a:rPr lang="en-US"/>
                  <a:t>km</a:t>
                </a:r>
                <a:r>
                  <a:rPr lang="zh-TW"/>
                  <a:t>）</a:t>
                </a:r>
              </a:p>
            </c:rich>
          </c:tx>
          <c:layout>
            <c:manualLayout>
              <c:xMode val="edge"/>
              <c:yMode val="edge"/>
              <c:x val="0.44285542432195979"/>
              <c:y val="0.879583333333333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84241408"/>
        <c:crosses val="autoZero"/>
        <c:crossBetween val="midCat"/>
      </c:valAx>
      <c:valAx>
        <c:axId val="484241408"/>
        <c:scaling>
          <c:orientation val="minMax"/>
          <c:max val="8"/>
          <c:min val="5"/>
        </c:scaling>
        <c:delete val="0"/>
        <c:axPos val="l"/>
        <c:majorGridlines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en-US"/>
                  <a:t>C</a:t>
                </a:r>
                <a:r>
                  <a:rPr lang="zh-TW"/>
                  <a:t>（</a:t>
                </a:r>
                <a:r>
                  <a:rPr lang="en-US"/>
                  <a:t>mg/L</a:t>
                </a:r>
                <a:r>
                  <a:rPr lang="zh-TW"/>
                  <a:t>）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84235136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400" baseline="0"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zh-TW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0.44971</cdr:x>
      <cdr:y>0.17148</cdr:y>
    </cdr:from>
    <cdr:to>
      <cdr:x>0.70173</cdr:x>
      <cdr:y>0.25048</cdr:y>
    </cdr:to>
    <cdr:sp macro="" textlink="">
      <cdr:nvSpPr>
        <cdr:cNvPr id="2" name="文字方塊 1"/>
        <cdr:cNvSpPr txBox="1"/>
      </cdr:nvSpPr>
      <cdr:spPr>
        <a:xfrm xmlns:a="http://schemas.openxmlformats.org/drawingml/2006/main" rot="21285489">
          <a:off x="2056074" y="470404"/>
          <a:ext cx="1152254" cy="216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000" i="1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TW" altLang="en-US" sz="1000" i="0">
              <a:latin typeface="Times New Roman" panose="02020603050405020304" pitchFamily="18" charset="0"/>
              <a:cs typeface="Times New Roman" panose="02020603050405020304" pitchFamily="18" charset="0"/>
            </a:rPr>
            <a:t>：</a:t>
          </a:r>
          <a:r>
            <a:rPr lang="en-US" altLang="zh-TW" sz="1000" i="1">
              <a:latin typeface="Times New Roman" panose="02020603050405020304" pitchFamily="18" charset="0"/>
              <a:cs typeface="Times New Roman" panose="02020603050405020304" pitchFamily="18" charset="0"/>
            </a:rPr>
            <a:t>L</a:t>
          </a:r>
          <a:r>
            <a:rPr lang="en-US" altLang="zh-TW" sz="1000" baseline="-25000"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r>
            <a:rPr lang="en-US" altLang="zh-TW" sz="1000" baseline="-25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=</a:t>
          </a:r>
          <a:r>
            <a:rPr lang="en-US" altLang="zh-TW" sz="1000">
              <a:latin typeface="Times New Roman" panose="02020603050405020304" pitchFamily="18" charset="0"/>
              <a:cs typeface="Times New Roman" panose="02020603050405020304" pitchFamily="18" charset="0"/>
            </a:rPr>
            <a:t>2.92 mg/L</a:t>
          </a:r>
          <a:endParaRPr lang="zh-TW" altLang="en-US" sz="100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0.61966</cdr:x>
      <cdr:y>0.55945</cdr:y>
    </cdr:from>
    <cdr:to>
      <cdr:x>0.85896</cdr:x>
      <cdr:y>0.63845</cdr:y>
    </cdr:to>
    <cdr:sp macro="" textlink="">
      <cdr:nvSpPr>
        <cdr:cNvPr id="3" name="文字方塊 2"/>
        <cdr:cNvSpPr txBox="1"/>
      </cdr:nvSpPr>
      <cdr:spPr>
        <a:xfrm xmlns:a="http://schemas.openxmlformats.org/drawingml/2006/main">
          <a:off x="2833072" y="1534686"/>
          <a:ext cx="1094079" cy="216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000" i="1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zh-TW" altLang="en-US" sz="1000" i="0">
              <a:latin typeface="Times New Roman" panose="02020603050405020304" pitchFamily="18" charset="0"/>
              <a:cs typeface="Times New Roman" panose="02020603050405020304" pitchFamily="18" charset="0"/>
            </a:rPr>
            <a:t>：</a:t>
          </a:r>
          <a:r>
            <a:rPr lang="en-US" altLang="zh-TW" sz="1000" i="1">
              <a:latin typeface="Times New Roman" panose="02020603050405020304" pitchFamily="18" charset="0"/>
              <a:cs typeface="Times New Roman" panose="02020603050405020304" pitchFamily="18" charset="0"/>
            </a:rPr>
            <a:t>L</a:t>
          </a:r>
          <a:r>
            <a:rPr lang="en-US" altLang="zh-TW" sz="1000" baseline="-25000"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r>
            <a:rPr lang="en-US" altLang="zh-TW" sz="1000" baseline="-25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=</a:t>
          </a:r>
          <a:r>
            <a:rPr lang="en-US" altLang="zh-TW" sz="1000">
              <a:latin typeface="Times New Roman" panose="02020603050405020304" pitchFamily="18" charset="0"/>
              <a:cs typeface="Times New Roman" panose="02020603050405020304" pitchFamily="18" charset="0"/>
            </a:rPr>
            <a:t>7.75 mg/L</a:t>
          </a:r>
          <a:endParaRPr lang="zh-TW" altLang="en-US" sz="100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baseline="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baseline="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>
                <a:solidFill>
                  <a:schemeClr val="tx1"/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CF8DC702-9896-43E5-A381-5359AAC26C2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baseline="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4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274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baseline="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4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>
                <a:solidFill>
                  <a:schemeClr val="tx1"/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C00B7774-4AA6-4BA2-AF47-F34F8DBDCC3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</a:endParaRPr>
          </a:p>
        </p:txBody>
      </p:sp>
      <p:sp>
        <p:nvSpPr>
          <p:cNvPr id="5325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4FFD136C-2B25-4401-A126-8DAB9948ABD9}" type="slidenum">
              <a:rPr lang="en-US" altLang="zh-TW" smtClean="0"/>
              <a:pPr>
                <a:spcBef>
                  <a:spcPct val="0"/>
                </a:spcBef>
              </a:pPr>
              <a:t>58</a:t>
            </a:fld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BF661-C34A-4F3A-BE06-3952B35F97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8924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9F10E-4C7A-4D26-9F84-A0877B2FD02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77919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78A92-FD9D-49DF-A470-4E404E465FE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112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C9334-4D26-4C3C-9D65-BD478463BED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757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090E-6B9E-46F9-8AFA-4B798574D7E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695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B15F0-F5E2-4A89-9E2D-C39DB37597C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3498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D5BFD-FBDF-4DE2-83C0-66FD86D529E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3540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648E5-FD65-4D0E-B540-8BD0EF1DBAB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598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4679A-32EA-445F-8865-C6F2069980A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1723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C5785-89C1-4693-88DD-8186F2852E3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902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904038" y="115888"/>
            <a:ext cx="2239962" cy="61928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79388" y="115888"/>
            <a:ext cx="6572250" cy="6192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024FA-9F18-497E-86CD-5AD080E5B3A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53790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964612" cy="863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268413"/>
            <a:ext cx="4038600" cy="504031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504031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F136E-6CF6-41A3-A016-D757268B8C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1604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964612" cy="863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268413"/>
            <a:ext cx="8229600" cy="5040312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02605-AA32-474D-96FF-DFB17969003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058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15888"/>
            <a:ext cx="8964612" cy="863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333333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22960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3188"/>
            <a:ext cx="21336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baseline="0">
                <a:solidFill>
                  <a:srgbClr val="CCCCFF"/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34C4193C-1617-4F53-8ED4-EEA7385597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34" name="Freeform 10"/>
          <p:cNvSpPr>
            <a:spLocks/>
          </p:cNvSpPr>
          <p:nvPr userDrawn="1"/>
        </p:nvSpPr>
        <p:spPr bwMode="auto">
          <a:xfrm>
            <a:off x="2952750" y="4797425"/>
            <a:ext cx="6372225" cy="1800225"/>
          </a:xfrm>
          <a:custGeom>
            <a:avLst/>
            <a:gdLst>
              <a:gd name="T0" fmla="*/ 3130 w 3394"/>
              <a:gd name="T1" fmla="*/ 68 h 1180"/>
              <a:gd name="T2" fmla="*/ 1407 w 3394"/>
              <a:gd name="T3" fmla="*/ 204 h 1180"/>
              <a:gd name="T4" fmla="*/ 2949 w 3394"/>
              <a:gd name="T5" fmla="*/ 477 h 1180"/>
              <a:gd name="T6" fmla="*/ 500 w 3394"/>
              <a:gd name="T7" fmla="*/ 749 h 1180"/>
              <a:gd name="T8" fmla="*/ 2087 w 3394"/>
              <a:gd name="T9" fmla="*/ 1021 h 1180"/>
              <a:gd name="T10" fmla="*/ 2133 w 3394"/>
              <a:gd name="T11" fmla="*/ 1157 h 1180"/>
              <a:gd name="T12" fmla="*/ 1361 w 3394"/>
              <a:gd name="T13" fmla="*/ 1157 h 1180"/>
              <a:gd name="T14" fmla="*/ 1815 w 3394"/>
              <a:gd name="T15" fmla="*/ 1112 h 1180"/>
              <a:gd name="T16" fmla="*/ 409 w 3394"/>
              <a:gd name="T17" fmla="*/ 930 h 1180"/>
              <a:gd name="T18" fmla="*/ 363 w 3394"/>
              <a:gd name="T19" fmla="*/ 703 h 1180"/>
              <a:gd name="T20" fmla="*/ 2586 w 3394"/>
              <a:gd name="T21" fmla="*/ 477 h 1180"/>
              <a:gd name="T22" fmla="*/ 1497 w 3394"/>
              <a:gd name="T23" fmla="*/ 340 h 1180"/>
              <a:gd name="T24" fmla="*/ 1271 w 3394"/>
              <a:gd name="T25" fmla="*/ 159 h 1180"/>
              <a:gd name="T26" fmla="*/ 2405 w 3394"/>
              <a:gd name="T27" fmla="*/ 23 h 1180"/>
              <a:gd name="T28" fmla="*/ 2994 w 3394"/>
              <a:gd name="T29" fmla="*/ 23 h 1180"/>
              <a:gd name="T30" fmla="*/ 3130 w 3394"/>
              <a:gd name="T31" fmla="*/ 68 h 1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94" h="1180">
                <a:moveTo>
                  <a:pt x="3130" y="68"/>
                </a:moveTo>
                <a:cubicBezTo>
                  <a:pt x="2866" y="98"/>
                  <a:pt x="1437" y="136"/>
                  <a:pt x="1407" y="204"/>
                </a:cubicBezTo>
                <a:cubicBezTo>
                  <a:pt x="1377" y="272"/>
                  <a:pt x="3100" y="386"/>
                  <a:pt x="2949" y="477"/>
                </a:cubicBezTo>
                <a:cubicBezTo>
                  <a:pt x="2798" y="568"/>
                  <a:pt x="644" y="658"/>
                  <a:pt x="500" y="749"/>
                </a:cubicBezTo>
                <a:cubicBezTo>
                  <a:pt x="356" y="840"/>
                  <a:pt x="1815" y="953"/>
                  <a:pt x="2087" y="1021"/>
                </a:cubicBezTo>
                <a:cubicBezTo>
                  <a:pt x="2359" y="1089"/>
                  <a:pt x="2254" y="1134"/>
                  <a:pt x="2133" y="1157"/>
                </a:cubicBezTo>
                <a:cubicBezTo>
                  <a:pt x="2012" y="1180"/>
                  <a:pt x="1414" y="1164"/>
                  <a:pt x="1361" y="1157"/>
                </a:cubicBezTo>
                <a:cubicBezTo>
                  <a:pt x="1308" y="1150"/>
                  <a:pt x="1974" y="1150"/>
                  <a:pt x="1815" y="1112"/>
                </a:cubicBezTo>
                <a:cubicBezTo>
                  <a:pt x="1656" y="1074"/>
                  <a:pt x="651" y="998"/>
                  <a:pt x="409" y="930"/>
                </a:cubicBezTo>
                <a:cubicBezTo>
                  <a:pt x="167" y="862"/>
                  <a:pt x="0" y="778"/>
                  <a:pt x="363" y="703"/>
                </a:cubicBezTo>
                <a:cubicBezTo>
                  <a:pt x="726" y="628"/>
                  <a:pt x="2397" y="537"/>
                  <a:pt x="2586" y="477"/>
                </a:cubicBezTo>
                <a:cubicBezTo>
                  <a:pt x="2775" y="417"/>
                  <a:pt x="1716" y="393"/>
                  <a:pt x="1497" y="340"/>
                </a:cubicBezTo>
                <a:cubicBezTo>
                  <a:pt x="1278" y="287"/>
                  <a:pt x="1120" y="212"/>
                  <a:pt x="1271" y="159"/>
                </a:cubicBezTo>
                <a:cubicBezTo>
                  <a:pt x="1422" y="106"/>
                  <a:pt x="2118" y="46"/>
                  <a:pt x="2405" y="23"/>
                </a:cubicBezTo>
                <a:cubicBezTo>
                  <a:pt x="2692" y="0"/>
                  <a:pt x="2873" y="16"/>
                  <a:pt x="2994" y="23"/>
                </a:cubicBezTo>
                <a:cubicBezTo>
                  <a:pt x="3115" y="30"/>
                  <a:pt x="3394" y="38"/>
                  <a:pt x="3130" y="68"/>
                </a:cubicBezTo>
                <a:close/>
              </a:path>
            </a:pathLst>
          </a:custGeom>
          <a:gradFill rotWithShape="1">
            <a:gsLst>
              <a:gs pos="0">
                <a:srgbClr val="CCCCFF"/>
              </a:gs>
              <a:gs pos="17999">
                <a:srgbClr val="99CCFF">
                  <a:alpha val="82001"/>
                </a:srgbClr>
              </a:gs>
              <a:gs pos="36000">
                <a:srgbClr val="9966FF">
                  <a:alpha val="64000"/>
                </a:srgbClr>
              </a:gs>
              <a:gs pos="61000">
                <a:srgbClr val="CC99FF">
                  <a:alpha val="39000"/>
                </a:srgbClr>
              </a:gs>
              <a:gs pos="82001">
                <a:srgbClr val="99CCFF">
                  <a:alpha val="17999"/>
                </a:srgbClr>
              </a:gs>
              <a:gs pos="100000">
                <a:srgbClr val="CCCCFF">
                  <a:alpha val="0"/>
                </a:srgb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zh-TW" altLang="en-US">
              <a:latin typeface="Arial" charset="0"/>
            </a:endParaRPr>
          </a:p>
        </p:txBody>
      </p: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0" y="908050"/>
            <a:ext cx="6588125" cy="73025"/>
          </a:xfrm>
          <a:prstGeom prst="rect">
            <a:avLst/>
          </a:prstGeom>
          <a:gradFill rotWithShape="1">
            <a:gsLst>
              <a:gs pos="0">
                <a:srgbClr val="FF3300">
                  <a:alpha val="75000"/>
                </a:srgbClr>
              </a:gs>
              <a:gs pos="100000">
                <a:srgbClr val="0000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Arial" charset="0"/>
          <a:ea typeface="標楷體" pitchFamily="65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Arial" charset="0"/>
          <a:ea typeface="標楷體" pitchFamily="65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Arial" charset="0"/>
          <a:ea typeface="標楷體" pitchFamily="65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Arial" charset="0"/>
          <a:ea typeface="標楷體" pitchFamily="65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Arial" charset="0"/>
          <a:ea typeface="標楷體" pitchFamily="65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Arial" charset="0"/>
          <a:ea typeface="標楷體" pitchFamily="65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Arial" charset="0"/>
          <a:ea typeface="標楷體" pitchFamily="65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 b="1">
          <a:solidFill>
            <a:srgbClr val="FFFF00"/>
          </a:solidFill>
          <a:latin typeface="Arial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n"/>
        <a:defRPr kumimoji="1"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p"/>
        <a:defRPr kumimoji="1" sz="2800" b="1">
          <a:solidFill>
            <a:srgbClr val="FFFF00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FF3300"/>
        </a:buClr>
        <a:buFont typeface="Arial" panose="020B0604020202020204" pitchFamily="34" charset="0"/>
        <a:buChar char="─"/>
        <a:defRPr kumimoji="1" sz="2400" b="1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kumimoji="1" sz="2000" b="1">
          <a:solidFill>
            <a:srgbClr val="FFFF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1.emf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9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2.png"/><Relationship Id="rId4" Type="http://schemas.openxmlformats.org/officeDocument/2006/relationships/image" Target="../media/image17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2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6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12D63E-6A5F-40D4-B548-643DBA361A5B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620713"/>
            <a:ext cx="8135937" cy="1036637"/>
          </a:xfrm>
        </p:spPr>
        <p:txBody>
          <a:bodyPr/>
          <a:lstStyle/>
          <a:p>
            <a:pPr eaLnBrk="1" hangingPunct="1"/>
            <a:r>
              <a:rPr lang="zh-TW" altLang="en-US" sz="4800" smtClean="0">
                <a:latin typeface="標楷體" panose="03000509000000000000" pitchFamily="65" charset="-120"/>
              </a:rPr>
              <a:t>第八章：水污染管制</a:t>
            </a:r>
            <a:endParaRPr lang="en-US" altLang="zh-TW" sz="4800" smtClean="0">
              <a:latin typeface="標楷體" panose="03000509000000000000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6775" y="5949950"/>
            <a:ext cx="7377113" cy="6477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成大環工系名譽教授</a:t>
            </a:r>
            <a:r>
              <a:rPr lang="zh-TW" altLang="zh-TW" sz="2400" b="0" smtClean="0"/>
              <a:t>：</a:t>
            </a:r>
            <a:r>
              <a:rPr lang="zh-TW" altLang="en-US" sz="2400" b="0" smtClean="0"/>
              <a:t>溫清光 </a:t>
            </a:r>
          </a:p>
        </p:txBody>
      </p:sp>
      <p:pic>
        <p:nvPicPr>
          <p:cNvPr id="4101" name="Picture 2" descr="http://www.wallcoo.com/nature/mountain_and_lake_1600/images/%5Bwallcoo%5D_mountain_and_lake_Photography_835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006600"/>
            <a:ext cx="4787900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mtClean="0"/>
              <a:t>大綱</a:t>
            </a:r>
          </a:p>
        </p:txBody>
      </p:sp>
      <p:sp>
        <p:nvSpPr>
          <p:cNvPr id="5123" name="內容版面配置區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3816350"/>
          </a:xfrm>
        </p:spPr>
        <p:txBody>
          <a:bodyPr/>
          <a:lstStyle/>
          <a:p>
            <a:r>
              <a:rPr lang="zh-TW" altLang="en-US" smtClean="0"/>
              <a:t>放流水管制方法</a:t>
            </a:r>
            <a:endParaRPr lang="en-US" altLang="zh-TW" smtClean="0"/>
          </a:p>
          <a:p>
            <a:r>
              <a:rPr lang="zh-TW" altLang="en-US" smtClean="0"/>
              <a:t>美日管制方法</a:t>
            </a:r>
            <a:endParaRPr lang="en-US" altLang="zh-TW" smtClean="0"/>
          </a:p>
          <a:p>
            <a:r>
              <a:rPr lang="zh-TW" altLang="en-US" smtClean="0"/>
              <a:t>台灣管制方法</a:t>
            </a:r>
            <a:endParaRPr lang="en-US" altLang="zh-TW" smtClean="0"/>
          </a:p>
          <a:p>
            <a:r>
              <a:rPr lang="zh-TW" altLang="en-US" smtClean="0"/>
              <a:t>環境容量求法</a:t>
            </a:r>
            <a:endParaRPr lang="en-US" altLang="zh-TW" smtClean="0"/>
          </a:p>
          <a:p>
            <a:r>
              <a:rPr lang="zh-TW" altLang="en-US" smtClean="0"/>
              <a:t>汙染負荷分配</a:t>
            </a:r>
            <a:endParaRPr lang="en-US" altLang="zh-TW" smtClean="0"/>
          </a:p>
        </p:txBody>
      </p:sp>
      <p:sp>
        <p:nvSpPr>
          <p:cNvPr id="5124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F9AC55-64D8-4407-AD96-C42AA8DD6AC3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pic>
        <p:nvPicPr>
          <p:cNvPr id="5125" name="Picture 5" descr="_MG_13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2924175"/>
            <a:ext cx="4284662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748712" cy="719138"/>
          </a:xfrm>
        </p:spPr>
        <p:txBody>
          <a:bodyPr/>
          <a:lstStyle/>
          <a:p>
            <a:pPr marL="342900" indent="-342900"/>
            <a:r>
              <a:rPr lang="en-US" altLang="zh-TW" sz="3200" smtClean="0"/>
              <a:t>8.1</a:t>
            </a:r>
            <a:r>
              <a:rPr lang="zh-TW" altLang="zh-TW" sz="3200" smtClean="0"/>
              <a:t>污染源的管制方法</a:t>
            </a:r>
            <a:br>
              <a:rPr lang="zh-TW" altLang="zh-TW" sz="3200" smtClean="0"/>
            </a:br>
            <a:endParaRPr lang="zh-TW" altLang="en-US" sz="320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850" y="981075"/>
            <a:ext cx="8229600" cy="5040313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TW" alt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管制方法演進：</a:t>
            </a:r>
            <a:endParaRPr lang="en-US" altLang="zh-TW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濃度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管制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TBEL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之總排放量管制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QBEL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之總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排放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量管制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2.</a:t>
            </a:r>
            <a:r>
              <a:rPr lang="zh-TW" alt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目前</a:t>
            </a:r>
            <a:r>
              <a:rPr lang="zh-TW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實施</a:t>
            </a:r>
            <a:r>
              <a:rPr lang="zh-TW" alt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情況：</a:t>
            </a:r>
            <a:endParaRPr lang="en-US" altLang="zh-TW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美國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TMDL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屬於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QBEL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之總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排放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量管制。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目前日本總汙染負荷管制屬於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TBEL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之總排放量管制。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台灣：一般水質參數採濃度管制，受重金屬損害的水體採用濃度加嚴管制。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已規劃：總量管制計畫</a:t>
            </a:r>
            <a:endParaRPr lang="zh-TW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8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9464EF-EBDB-4983-8B03-34E8793453EC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>
          <a:xfrm>
            <a:off x="200025" y="163513"/>
            <a:ext cx="8943975" cy="815975"/>
          </a:xfrm>
        </p:spPr>
        <p:txBody>
          <a:bodyPr/>
          <a:lstStyle/>
          <a:p>
            <a:r>
              <a:rPr lang="en-US" altLang="zh-TW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8.2 </a:t>
            </a:r>
            <a:r>
              <a:rPr lang="zh-TW" altLang="zh-TW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美國水污染防治的演進與策略</a:t>
            </a:r>
            <a:endParaRPr lang="zh-TW" altLang="en-US" sz="320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US" altLang="zh-TW" sz="2800" dirty="0"/>
              <a:t>8.2.1</a:t>
            </a:r>
            <a:r>
              <a:rPr lang="zh-TW" altLang="zh-TW" sz="2800" dirty="0"/>
              <a:t>　</a:t>
            </a:r>
            <a:r>
              <a:rPr lang="zh-TW" altLang="zh-TW" sz="2800" dirty="0" smtClean="0"/>
              <a:t>演進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zh-TW" altLang="zh-TW" sz="2800" dirty="0">
                <a:solidFill>
                  <a:srgbClr val="00FF00"/>
                </a:solidFill>
              </a:rPr>
              <a:t>（</a:t>
            </a:r>
            <a:r>
              <a:rPr lang="en-US" altLang="zh-TW" sz="2800" dirty="0">
                <a:solidFill>
                  <a:srgbClr val="00FF00"/>
                </a:solidFill>
              </a:rPr>
              <a:t>1</a:t>
            </a:r>
            <a:r>
              <a:rPr lang="zh-TW" altLang="zh-TW" sz="2800" dirty="0">
                <a:solidFill>
                  <a:srgbClr val="00FF00"/>
                </a:solidFill>
              </a:rPr>
              <a:t>）水污染控制法（</a:t>
            </a:r>
            <a:r>
              <a:rPr lang="en-US" altLang="zh-TW" sz="2800" dirty="0">
                <a:solidFill>
                  <a:srgbClr val="00FF00"/>
                </a:solidFill>
              </a:rPr>
              <a:t>Water Pollution Control Act, WPCA</a:t>
            </a:r>
            <a:r>
              <a:rPr lang="zh-TW" altLang="zh-TW" sz="2800" dirty="0" smtClean="0">
                <a:solidFill>
                  <a:srgbClr val="00FF00"/>
                </a:solidFill>
              </a:rPr>
              <a:t>）</a:t>
            </a:r>
            <a:endParaRPr lang="en-US" altLang="zh-TW" sz="2800" dirty="0" smtClean="0">
              <a:solidFill>
                <a:srgbClr val="00FF0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TW" sz="2800" dirty="0"/>
              <a:t>1948</a:t>
            </a:r>
            <a:r>
              <a:rPr lang="zh-TW" altLang="zh-TW" sz="2800" dirty="0"/>
              <a:t>年首先制定</a:t>
            </a:r>
            <a:r>
              <a:rPr lang="en-US" altLang="zh-TW" sz="2800" dirty="0"/>
              <a:t>WPCA</a:t>
            </a:r>
            <a:r>
              <a:rPr lang="zh-TW" altLang="zh-TW" sz="2800" dirty="0"/>
              <a:t>（又稱</a:t>
            </a:r>
            <a:r>
              <a:rPr lang="en-US" altLang="zh-TW" sz="2800" dirty="0"/>
              <a:t>Clean Water Act, CWA</a:t>
            </a:r>
            <a:r>
              <a:rPr lang="zh-TW" altLang="zh-TW" sz="2800" dirty="0"/>
              <a:t>，淨水法）保護水體</a:t>
            </a:r>
            <a:r>
              <a:rPr lang="zh-TW" altLang="zh-TW" sz="2800" dirty="0" smtClean="0"/>
              <a:t>水質</a:t>
            </a:r>
            <a:r>
              <a:rPr lang="zh-TW" altLang="zh-TW" sz="2800" dirty="0"/>
              <a:t>但未能成功，因制定該法的主要宗旨只針對人體健康的保護而非環境。在</a:t>
            </a:r>
            <a:r>
              <a:rPr lang="en-US" altLang="zh-TW" sz="2800" dirty="0"/>
              <a:t>1956</a:t>
            </a:r>
            <a:r>
              <a:rPr lang="zh-TW" altLang="zh-TW" sz="2800" dirty="0"/>
              <a:t>到</a:t>
            </a:r>
            <a:r>
              <a:rPr lang="en-US" altLang="zh-TW" sz="2800" dirty="0"/>
              <a:t>1961</a:t>
            </a:r>
            <a:r>
              <a:rPr lang="zh-TW" altLang="zh-TW" sz="2800" dirty="0"/>
              <a:t>年間，聯邦政府加入補助，但僅止於提供污水處理廠的建設基金。</a:t>
            </a:r>
            <a:endParaRPr lang="zh-TW" altLang="en-US" sz="2800" dirty="0"/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2255AA-B90C-4E3C-A92D-7CE4AB6C820C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759450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zh-TW" altLang="zh-TW" sz="2800" dirty="0" smtClean="0"/>
              <a:t>（</a:t>
            </a:r>
            <a:r>
              <a:rPr lang="en-US" altLang="zh-TW" sz="2800" dirty="0" smtClean="0">
                <a:solidFill>
                  <a:srgbClr val="00FF00"/>
                </a:solidFill>
              </a:rPr>
              <a:t>2</a:t>
            </a:r>
            <a:r>
              <a:rPr lang="zh-TW" altLang="zh-TW" sz="2800" dirty="0" smtClean="0">
                <a:solidFill>
                  <a:srgbClr val="00FF00"/>
                </a:solidFill>
              </a:rPr>
              <a:t>）依據水質基準的放流水管制（</a:t>
            </a:r>
            <a:r>
              <a:rPr lang="en-US" altLang="zh-TW" sz="2800" dirty="0" smtClean="0">
                <a:solidFill>
                  <a:srgbClr val="00FF00"/>
                </a:solidFill>
              </a:rPr>
              <a:t>Water-Quality-Based Effluent Limit, QBEL</a:t>
            </a:r>
            <a:r>
              <a:rPr lang="zh-TW" altLang="zh-TW" sz="2800" dirty="0" smtClean="0">
                <a:solidFill>
                  <a:srgbClr val="00FF00"/>
                </a:solidFill>
              </a:rPr>
              <a:t>）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TW" sz="2800" dirty="0" smtClean="0"/>
              <a:t>1965</a:t>
            </a:r>
            <a:r>
              <a:rPr lang="zh-TW" altLang="zh-TW" sz="2800" dirty="0"/>
              <a:t>年聯邦政府要求州政府制定水體水質基準，並依其基準進行污染負荷分配</a:t>
            </a:r>
            <a:r>
              <a:rPr lang="zh-TW" altLang="zh-TW" sz="2800" dirty="0" smtClean="0"/>
              <a:t>，美國</a:t>
            </a:r>
            <a:r>
              <a:rPr lang="zh-TW" altLang="zh-TW" sz="2800" dirty="0"/>
              <a:t>最早的</a:t>
            </a:r>
            <a:r>
              <a:rPr lang="en-US" altLang="zh-TW" sz="2800" dirty="0"/>
              <a:t>QBEL</a:t>
            </a:r>
            <a:r>
              <a:rPr lang="zh-TW" altLang="zh-TW" sz="2800" dirty="0"/>
              <a:t>概念，也是總量管制與污染分配最早</a:t>
            </a:r>
            <a:r>
              <a:rPr lang="zh-TW" altLang="zh-TW" sz="2800" dirty="0" smtClean="0"/>
              <a:t>概念</a:t>
            </a:r>
            <a:endParaRPr lang="en-US" altLang="zh-TW" sz="2800" dirty="0" smtClean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zh-TW" altLang="zh-TW" sz="2800" dirty="0" smtClean="0"/>
              <a:t>但</a:t>
            </a:r>
            <a:r>
              <a:rPr lang="zh-TW" altLang="zh-TW" sz="2800" dirty="0"/>
              <a:t>州政府需提出水質基準與人體健康間明確的因果關係，法令才有強制性。但州政府很難提出，所以沒有真正實施。</a:t>
            </a:r>
            <a:endParaRPr lang="zh-TW" altLang="en-US" sz="2800" dirty="0"/>
          </a:p>
        </p:txBody>
      </p:sp>
      <p:sp>
        <p:nvSpPr>
          <p:cNvPr id="8195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2F6651-9029-438D-92A1-35CA26518B85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850" y="333375"/>
            <a:ext cx="8229600" cy="626427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zh-TW" sz="2400" dirty="0">
                <a:solidFill>
                  <a:srgbClr val="00FF00"/>
                </a:solidFill>
              </a:rPr>
              <a:t>（</a:t>
            </a:r>
            <a:r>
              <a:rPr lang="en-US" altLang="zh-TW" sz="2400" dirty="0">
                <a:solidFill>
                  <a:srgbClr val="00FF00"/>
                </a:solidFill>
              </a:rPr>
              <a:t>3</a:t>
            </a:r>
            <a:r>
              <a:rPr lang="zh-TW" altLang="zh-TW" sz="2400" dirty="0">
                <a:solidFill>
                  <a:srgbClr val="00FF00"/>
                </a:solidFill>
              </a:rPr>
              <a:t>）國家污染排放削減系統（</a:t>
            </a:r>
            <a:r>
              <a:rPr lang="en-US" altLang="zh-TW" sz="2400" dirty="0">
                <a:solidFill>
                  <a:srgbClr val="00FF00"/>
                </a:solidFill>
              </a:rPr>
              <a:t>National Pollutant Discharge Elimination System, NPDES</a:t>
            </a:r>
            <a:r>
              <a:rPr lang="zh-TW" altLang="zh-TW" sz="2400" dirty="0">
                <a:solidFill>
                  <a:srgbClr val="00FF00"/>
                </a:solidFill>
              </a:rPr>
              <a:t>）</a:t>
            </a:r>
          </a:p>
          <a:p>
            <a:pPr>
              <a:defRPr/>
            </a:pPr>
            <a:r>
              <a:rPr lang="en-US" altLang="zh-TW" sz="2400" dirty="0"/>
              <a:t>1972</a:t>
            </a:r>
            <a:r>
              <a:rPr lang="zh-TW" altLang="zh-TW" sz="2400" dirty="0"/>
              <a:t>年</a:t>
            </a:r>
            <a:r>
              <a:rPr lang="en-US" altLang="zh-TW" sz="2400" dirty="0"/>
              <a:t>CWA</a:t>
            </a:r>
            <a:r>
              <a:rPr lang="zh-TW" altLang="zh-TW" sz="2400" dirty="0"/>
              <a:t>統一的水污染法規及國家標準，州政府參考國家標準和根據自身水體狀態及用途，維持原本的</a:t>
            </a:r>
            <a:r>
              <a:rPr lang="en-US" altLang="zh-TW" sz="2400" dirty="0"/>
              <a:t>QBEL</a:t>
            </a:r>
            <a:r>
              <a:rPr lang="zh-TW" altLang="zh-TW" sz="2400" dirty="0"/>
              <a:t>原則，或採用</a:t>
            </a:r>
            <a:r>
              <a:rPr lang="en-US" altLang="zh-TW" sz="2400" dirty="0"/>
              <a:t>NPDES</a:t>
            </a:r>
            <a:r>
              <a:rPr lang="zh-TW" altLang="zh-TW" sz="2400" dirty="0"/>
              <a:t>規定，以各行業別可行的污染處理技術及許可制度來做控制，類似濃度管制</a:t>
            </a:r>
            <a:r>
              <a:rPr lang="zh-TW" altLang="zh-TW" sz="2400" dirty="0" smtClean="0"/>
              <a:t>。</a:t>
            </a:r>
            <a:endParaRPr lang="en-US" altLang="zh-TW" sz="2400" dirty="0" smtClean="0"/>
          </a:p>
          <a:p>
            <a:pPr>
              <a:defRPr/>
            </a:pPr>
            <a:r>
              <a:rPr lang="en-US" altLang="zh-TW" sz="2400" dirty="0" smtClean="0"/>
              <a:t>NEPDS</a:t>
            </a:r>
            <a:r>
              <a:rPr lang="zh-TW" altLang="zh-TW" sz="2400" dirty="0"/>
              <a:t>要求事業</a:t>
            </a:r>
            <a:r>
              <a:rPr lang="en-US" altLang="zh-TW" sz="2400" dirty="0"/>
              <a:t>1977</a:t>
            </a:r>
            <a:r>
              <a:rPr lang="zh-TW" altLang="zh-TW" sz="2400" dirty="0"/>
              <a:t>年（第一階段）前以最實用處理技術（</a:t>
            </a:r>
            <a:r>
              <a:rPr lang="en-US" altLang="zh-TW" sz="2400" dirty="0"/>
              <a:t>Best practical control technology currently available, BPT</a:t>
            </a:r>
            <a:r>
              <a:rPr lang="zh-TW" altLang="zh-TW" sz="2400" dirty="0"/>
              <a:t>）處理廢水，</a:t>
            </a:r>
            <a:r>
              <a:rPr lang="en-US" altLang="zh-TW" sz="2400" dirty="0"/>
              <a:t>1983</a:t>
            </a:r>
            <a:r>
              <a:rPr lang="zh-TW" altLang="zh-TW" sz="2400" dirty="0"/>
              <a:t>年（第二階段）前需以最有效之處理技術（</a:t>
            </a:r>
            <a:r>
              <a:rPr lang="en-US" altLang="zh-TW" sz="2400" dirty="0"/>
              <a:t>Best available technology economically achievable, BAT</a:t>
            </a:r>
            <a:r>
              <a:rPr lang="zh-TW" altLang="zh-TW" sz="2400" dirty="0"/>
              <a:t>）處理廢水。到</a:t>
            </a:r>
            <a:r>
              <a:rPr lang="en-US" altLang="zh-TW" sz="2400" dirty="0"/>
              <a:t>1977</a:t>
            </a:r>
            <a:r>
              <a:rPr lang="zh-TW" altLang="zh-TW" sz="2400" dirty="0"/>
              <a:t>年前事業單位排放「毒性物質」才需用</a:t>
            </a:r>
            <a:r>
              <a:rPr lang="en-US" altLang="zh-TW" sz="2400" dirty="0"/>
              <a:t>BAT</a:t>
            </a:r>
            <a:r>
              <a:rPr lang="zh-TW" altLang="zh-TW" sz="2400" dirty="0"/>
              <a:t>處理，後來因影響企業成本甚大，展延至</a:t>
            </a:r>
            <a:r>
              <a:rPr lang="en-US" altLang="zh-TW" sz="2400" dirty="0"/>
              <a:t>1989</a:t>
            </a:r>
            <a:r>
              <a:rPr lang="zh-TW" altLang="zh-TW" sz="2400" dirty="0"/>
              <a:t>年</a:t>
            </a:r>
            <a:r>
              <a:rPr lang="zh-TW" altLang="zh-TW" sz="2400" dirty="0" smtClean="0"/>
              <a:t>。</a:t>
            </a:r>
            <a:endParaRPr lang="en-US" altLang="zh-TW" sz="2400" dirty="0" smtClean="0"/>
          </a:p>
          <a:p>
            <a:pPr>
              <a:defRPr/>
            </a:pPr>
            <a:r>
              <a:rPr lang="zh-TW" altLang="zh-TW" sz="2400" dirty="0" smtClean="0"/>
              <a:t>實施</a:t>
            </a:r>
            <a:r>
              <a:rPr lang="en-US" altLang="zh-TW" sz="2400" dirty="0"/>
              <a:t>TBEL</a:t>
            </a:r>
            <a:r>
              <a:rPr lang="zh-TW" altLang="zh-TW" sz="2400" dirty="0"/>
              <a:t>雖有效控制點源，但有許多水體水質未達標準，有</a:t>
            </a:r>
            <a:r>
              <a:rPr lang="en-US" altLang="zh-TW" sz="2400" dirty="0"/>
              <a:t>75%</a:t>
            </a:r>
            <a:r>
              <a:rPr lang="zh-TW" altLang="zh-TW" sz="2400" dirty="0"/>
              <a:t>受</a:t>
            </a:r>
            <a:r>
              <a:rPr lang="en-US" altLang="zh-TW" sz="2400" dirty="0"/>
              <a:t>NPS</a:t>
            </a:r>
            <a:r>
              <a:rPr lang="zh-TW" altLang="zh-TW" sz="2400" dirty="0"/>
              <a:t>影響。</a:t>
            </a:r>
          </a:p>
          <a:p>
            <a:pPr>
              <a:defRPr/>
            </a:pPr>
            <a:endParaRPr lang="zh-TW" altLang="en-US" sz="2400" dirty="0"/>
          </a:p>
        </p:txBody>
      </p:sp>
      <p:sp>
        <p:nvSpPr>
          <p:cNvPr id="9219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B139B83-8210-4DAA-B161-55D5DAA87651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2738" y="476250"/>
            <a:ext cx="8580437" cy="61214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>
                <a:solidFill>
                  <a:srgbClr val="00FF00"/>
                </a:solidFill>
              </a:rPr>
              <a:t>4</a:t>
            </a:r>
            <a:r>
              <a:rPr lang="zh-TW" altLang="zh-TW" sz="2800" dirty="0">
                <a:solidFill>
                  <a:srgbClr val="00FF00"/>
                </a:solidFill>
              </a:rPr>
              <a:t>）最大日總負荷管制（</a:t>
            </a:r>
            <a:r>
              <a:rPr lang="en-US" altLang="zh-TW" sz="2800" dirty="0">
                <a:solidFill>
                  <a:srgbClr val="00FF00"/>
                </a:solidFill>
              </a:rPr>
              <a:t>total maximum daily loads, TMDL</a:t>
            </a:r>
            <a:r>
              <a:rPr lang="zh-TW" altLang="zh-TW" sz="2800" dirty="0">
                <a:solidFill>
                  <a:srgbClr val="00FF00"/>
                </a:solidFill>
              </a:rPr>
              <a:t>） </a:t>
            </a:r>
          </a:p>
          <a:p>
            <a:pPr>
              <a:defRPr/>
            </a:pPr>
            <a:r>
              <a:rPr lang="en-US" altLang="zh-TW" sz="2400" dirty="0"/>
              <a:t>1991</a:t>
            </a:r>
            <a:r>
              <a:rPr lang="zh-TW" altLang="zh-TW" sz="2400" dirty="0"/>
              <a:t>年立法管制非點源，</a:t>
            </a:r>
            <a:r>
              <a:rPr lang="en-US" altLang="zh-TW" sz="2400" dirty="0"/>
              <a:t>1996 EPA</a:t>
            </a:r>
            <a:r>
              <a:rPr lang="zh-TW" altLang="zh-TW" sz="2400" dirty="0"/>
              <a:t>才逐漸要求各州恢復實施</a:t>
            </a:r>
            <a:r>
              <a:rPr lang="en-US" altLang="zh-TW" sz="2400" dirty="0"/>
              <a:t>WQBEL</a:t>
            </a:r>
            <a:r>
              <a:rPr lang="zh-TW" altLang="zh-TW" sz="2400" dirty="0"/>
              <a:t>，增加非點源污染量的削減，及推行</a:t>
            </a:r>
            <a:r>
              <a:rPr lang="en-US" altLang="zh-TW" sz="2400" dirty="0" smtClean="0"/>
              <a:t>TMDL</a:t>
            </a:r>
            <a:r>
              <a:rPr lang="zh-TW" altLang="zh-TW" sz="2400" dirty="0" smtClean="0"/>
              <a:t>國內稱</a:t>
            </a:r>
            <a:r>
              <a:rPr lang="zh-TW" altLang="en-US" sz="2400" dirty="0"/>
              <a:t>為</a:t>
            </a:r>
            <a:r>
              <a:rPr lang="zh-TW" altLang="zh-TW" sz="2400" dirty="0" smtClean="0"/>
              <a:t>總量</a:t>
            </a:r>
            <a:r>
              <a:rPr lang="zh-TW" altLang="zh-TW" sz="2400" dirty="0"/>
              <a:t>管制</a:t>
            </a:r>
            <a:r>
              <a:rPr lang="zh-TW" altLang="zh-TW" sz="2400" dirty="0" smtClean="0"/>
              <a:t>。</a:t>
            </a:r>
            <a:endParaRPr lang="en-US" altLang="zh-TW" sz="2400" dirty="0" smtClean="0"/>
          </a:p>
          <a:p>
            <a:pPr>
              <a:defRPr/>
            </a:pPr>
            <a:r>
              <a:rPr lang="zh-TW" altLang="zh-TW" sz="2400" dirty="0" smtClean="0"/>
              <a:t>最大</a:t>
            </a:r>
            <a:r>
              <a:rPr lang="zh-TW" altLang="zh-TW" sz="2400" dirty="0"/>
              <a:t>日總</a:t>
            </a:r>
            <a:r>
              <a:rPr lang="zh-TW" altLang="zh-TW" sz="2400" dirty="0" smtClean="0"/>
              <a:t>負荷</a:t>
            </a:r>
            <a:r>
              <a:rPr lang="zh-TW" altLang="en-US" sz="2400" dirty="0" smtClean="0"/>
              <a:t>：</a:t>
            </a:r>
            <a:r>
              <a:rPr lang="zh-TW" altLang="zh-TW" sz="2400" dirty="0" smtClean="0"/>
              <a:t>不</a:t>
            </a:r>
            <a:r>
              <a:rPr lang="zh-TW" altLang="zh-TW" sz="2400" dirty="0"/>
              <a:t>超過水質標準之條件下，河段每日所能承受的最大污染負荷，包括點源（含</a:t>
            </a:r>
            <a:r>
              <a:rPr lang="en-US" altLang="zh-TW" sz="2400" dirty="0"/>
              <a:t>MS4,</a:t>
            </a:r>
            <a:r>
              <a:rPr lang="zh-TW" altLang="zh-TW" sz="2400" dirty="0"/>
              <a:t>類點源）負荷分配（</a:t>
            </a:r>
            <a:r>
              <a:rPr lang="en-US" altLang="zh-TW" sz="2400" dirty="0"/>
              <a:t>waste load allocation, WLA</a:t>
            </a:r>
            <a:r>
              <a:rPr lang="zh-TW" altLang="zh-TW" sz="2400" dirty="0" smtClean="0"/>
              <a:t>）、</a:t>
            </a:r>
            <a:r>
              <a:rPr lang="en-US" altLang="zh-TW" sz="2400" dirty="0" smtClean="0"/>
              <a:t>NPS</a:t>
            </a:r>
            <a:r>
              <a:rPr lang="zh-TW" altLang="zh-TW" sz="2400" dirty="0" smtClean="0"/>
              <a:t>負荷</a:t>
            </a:r>
            <a:r>
              <a:rPr lang="zh-TW" altLang="zh-TW" sz="2400" dirty="0"/>
              <a:t>（</a:t>
            </a:r>
            <a:r>
              <a:rPr lang="en-US" altLang="zh-TW" sz="2400" dirty="0"/>
              <a:t>load allocation, LA</a:t>
            </a:r>
            <a:r>
              <a:rPr lang="zh-TW" altLang="zh-TW" sz="2400" dirty="0" smtClean="0"/>
              <a:t>）</a:t>
            </a:r>
            <a:r>
              <a:rPr lang="zh-TW" altLang="en-US" sz="2400" dirty="0" smtClean="0"/>
              <a:t>、</a:t>
            </a:r>
            <a:r>
              <a:rPr lang="zh-TW" altLang="zh-TW" sz="2400" dirty="0" smtClean="0"/>
              <a:t>安全</a:t>
            </a:r>
            <a:r>
              <a:rPr lang="zh-TW" altLang="zh-TW" sz="2400" dirty="0"/>
              <a:t>保留量（</a:t>
            </a:r>
            <a:r>
              <a:rPr lang="en-US" altLang="zh-TW" sz="2400" dirty="0"/>
              <a:t>margin of safety, MOS</a:t>
            </a:r>
            <a:r>
              <a:rPr lang="zh-TW" altLang="zh-TW" sz="2400" dirty="0"/>
              <a:t>）。</a:t>
            </a:r>
            <a:r>
              <a:rPr lang="en-US" altLang="zh-TW" sz="2400" dirty="0"/>
              <a:t>MOS</a:t>
            </a:r>
            <a:r>
              <a:rPr lang="zh-TW" altLang="zh-TW" sz="2400" dirty="0"/>
              <a:t>一般定為</a:t>
            </a:r>
            <a:r>
              <a:rPr lang="en-US" altLang="zh-TW" sz="2400" dirty="0"/>
              <a:t>TMDL</a:t>
            </a:r>
            <a:r>
              <a:rPr lang="zh-TW" altLang="zh-TW" sz="2400" dirty="0"/>
              <a:t>之</a:t>
            </a:r>
            <a:r>
              <a:rPr lang="en-US" altLang="zh-TW" sz="2400" dirty="0"/>
              <a:t>5%</a:t>
            </a:r>
            <a:r>
              <a:rPr lang="zh-TW" altLang="zh-TW" sz="2400" dirty="0"/>
              <a:t>到</a:t>
            </a:r>
            <a:r>
              <a:rPr lang="en-US" altLang="zh-TW" sz="2400" dirty="0"/>
              <a:t>10%</a:t>
            </a:r>
            <a:r>
              <a:rPr lang="zh-TW" altLang="zh-TW" sz="2400" dirty="0"/>
              <a:t>。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solidFill>
                  <a:srgbClr val="FFFF00"/>
                </a:solidFill>
              </a:rPr>
              <a:t>TMDL = WLA  +  LA  +  MOS</a:t>
            </a:r>
            <a:endParaRPr lang="zh-TW" altLang="zh-TW" sz="24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altLang="zh-TW" sz="2400" dirty="0" smtClean="0"/>
              <a:t>TMDL</a:t>
            </a:r>
            <a:r>
              <a:rPr lang="zh-TW" altLang="zh-TW" sz="2400" dirty="0"/>
              <a:t>不能大於河川所能承受的負荷（</a:t>
            </a:r>
            <a:r>
              <a:rPr lang="en-US" altLang="zh-TW" sz="2400" dirty="0"/>
              <a:t>loading capacity, LC</a:t>
            </a:r>
            <a:r>
              <a:rPr lang="zh-TW" altLang="zh-TW" sz="2400" dirty="0"/>
              <a:t>），</a:t>
            </a:r>
            <a:r>
              <a:rPr lang="en-US" altLang="zh-TW" sz="2400" dirty="0"/>
              <a:t>LC</a:t>
            </a:r>
            <a:r>
              <a:rPr lang="zh-TW" altLang="zh-TW" sz="2400" dirty="0"/>
              <a:t>≧</a:t>
            </a:r>
            <a:r>
              <a:rPr lang="en-US" altLang="zh-TW" sz="2400" dirty="0"/>
              <a:t>TMDL</a:t>
            </a:r>
            <a:r>
              <a:rPr lang="zh-TW" altLang="zh-TW" sz="2400" dirty="0"/>
              <a:t>，</a:t>
            </a:r>
            <a:r>
              <a:rPr lang="en-US" altLang="zh-TW" sz="2400" dirty="0"/>
              <a:t>LC</a:t>
            </a:r>
            <a:r>
              <a:rPr lang="zh-TW" altLang="zh-TW" sz="2400" dirty="0"/>
              <a:t>也相河川當於水體承載力（</a:t>
            </a:r>
            <a:r>
              <a:rPr lang="en-US" altLang="zh-TW" sz="2400" dirty="0"/>
              <a:t>carrying capacity</a:t>
            </a:r>
            <a:r>
              <a:rPr lang="zh-TW" altLang="zh-TW" sz="2400" dirty="0"/>
              <a:t>）或水環境容量（</a:t>
            </a:r>
            <a:r>
              <a:rPr lang="en-US" altLang="zh-TW" sz="2400" dirty="0"/>
              <a:t>environmental capacity, EC</a:t>
            </a:r>
            <a:r>
              <a:rPr lang="zh-TW" altLang="zh-TW" sz="2400" dirty="0"/>
              <a:t>）。</a:t>
            </a:r>
          </a:p>
          <a:p>
            <a:pPr>
              <a:defRPr/>
            </a:pPr>
            <a:endParaRPr lang="zh-TW" altLang="en-US" sz="2400" dirty="0"/>
          </a:p>
        </p:txBody>
      </p:sp>
      <p:sp>
        <p:nvSpPr>
          <p:cNvPr id="10243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9FDA9D-7496-47C9-98C2-BE00AFC26352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內容版面配置區 2"/>
          <p:cNvSpPr>
            <a:spLocks noGrp="1"/>
          </p:cNvSpPr>
          <p:nvPr>
            <p:ph idx="1"/>
          </p:nvPr>
        </p:nvSpPr>
        <p:spPr>
          <a:xfrm>
            <a:off x="250825" y="476250"/>
            <a:ext cx="8229600" cy="1693863"/>
          </a:xfrm>
        </p:spPr>
        <p:txBody>
          <a:bodyPr/>
          <a:lstStyle/>
          <a:p>
            <a:r>
              <a:rPr lang="zh-TW" altLang="zh-TW" sz="2400" smtClean="0"/>
              <a:t>計算</a:t>
            </a:r>
            <a:r>
              <a:rPr lang="en-US" altLang="zh-TW" sz="2400" smtClean="0"/>
              <a:t>TMDL</a:t>
            </a:r>
            <a:r>
              <a:rPr lang="zh-TW" altLang="zh-TW" sz="2400" smtClean="0"/>
              <a:t>前要先指定水質</a:t>
            </a:r>
            <a:r>
              <a:rPr lang="zh-TW" altLang="en-US" sz="2400" smtClean="0"/>
              <a:t>參數</a:t>
            </a:r>
            <a:r>
              <a:rPr lang="zh-TW" altLang="zh-TW" sz="2400" smtClean="0"/>
              <a:t>，稱為關</a:t>
            </a:r>
            <a:r>
              <a:rPr lang="zh-TW" altLang="en-US" sz="2400" smtClean="0"/>
              <a:t>鍵</a:t>
            </a:r>
            <a:r>
              <a:rPr lang="zh-TW" altLang="zh-TW" sz="2400" smtClean="0"/>
              <a:t>水質</a:t>
            </a:r>
            <a:r>
              <a:rPr lang="zh-TW" altLang="en-US" sz="2400" smtClean="0"/>
              <a:t>參數</a:t>
            </a:r>
            <a:r>
              <a:rPr lang="zh-TW" altLang="zh-TW" sz="2400" smtClean="0"/>
              <a:t>（</a:t>
            </a:r>
            <a:r>
              <a:rPr lang="en-US" altLang="zh-TW" sz="2400" smtClean="0"/>
              <a:t>concern parameters</a:t>
            </a:r>
            <a:r>
              <a:rPr lang="zh-TW" altLang="zh-TW" sz="2400" smtClean="0"/>
              <a:t>），一般選取超過河川水質標準或危害水環境之項目</a:t>
            </a:r>
            <a:r>
              <a:rPr lang="zh-TW" altLang="en-US" sz="2400" smtClean="0"/>
              <a:t>。</a:t>
            </a:r>
            <a:endParaRPr lang="en-US" altLang="zh-TW" sz="2400" smtClean="0"/>
          </a:p>
          <a:p>
            <a:r>
              <a:rPr lang="en-US" altLang="zh-TW" sz="2400" smtClean="0"/>
              <a:t>TMDL</a:t>
            </a:r>
            <a:r>
              <a:rPr lang="zh-TW" altLang="en-US" sz="2400" smtClean="0"/>
              <a:t>實施流程：</a:t>
            </a:r>
          </a:p>
        </p:txBody>
      </p:sp>
      <p:sp>
        <p:nvSpPr>
          <p:cNvPr id="11267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7038D8-1E64-4455-982B-071B660D5446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grpSp>
        <p:nvGrpSpPr>
          <p:cNvPr id="5" name="畫布 3150"/>
          <p:cNvGrpSpPr/>
          <p:nvPr/>
        </p:nvGrpSpPr>
        <p:grpSpPr>
          <a:xfrm>
            <a:off x="556465" y="2358901"/>
            <a:ext cx="7619710" cy="4166443"/>
            <a:chOff x="0" y="0"/>
            <a:chExt cx="5274310" cy="2880995"/>
          </a:xfrm>
          <a:solidFill>
            <a:schemeClr val="bg1"/>
          </a:solidFill>
        </p:grpSpPr>
        <p:sp>
          <p:nvSpPr>
            <p:cNvPr id="6" name="矩形 5"/>
            <p:cNvSpPr/>
            <p:nvPr/>
          </p:nvSpPr>
          <p:spPr>
            <a:xfrm>
              <a:off x="0" y="0"/>
              <a:ext cx="5274310" cy="2880995"/>
            </a:xfrm>
            <a:prstGeom prst="rect">
              <a:avLst/>
            </a:prstGeom>
            <a:grpFill/>
          </p:spPr>
        </p:sp>
        <p:sp>
          <p:nvSpPr>
            <p:cNvPr id="7" name="Rectangle 3132"/>
            <p:cNvSpPr>
              <a:spLocks noChangeArrowheads="1"/>
            </p:cNvSpPr>
            <p:nvPr/>
          </p:nvSpPr>
          <p:spPr bwMode="auto">
            <a:xfrm>
              <a:off x="818912" y="0"/>
              <a:ext cx="1335920" cy="46501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水體水質用途調查與背景資料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sp>
          <p:nvSpPr>
            <p:cNvPr id="8" name="Rectangle 3133"/>
            <p:cNvSpPr>
              <a:spLocks noChangeArrowheads="1"/>
            </p:cNvSpPr>
            <p:nvPr/>
          </p:nvSpPr>
          <p:spPr bwMode="auto">
            <a:xfrm>
              <a:off x="655910" y="630214"/>
              <a:ext cx="1626125" cy="291507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污染現況與問題探討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sp>
          <p:nvSpPr>
            <p:cNvPr id="9" name="Rectangle 3134"/>
            <p:cNvSpPr>
              <a:spLocks noChangeArrowheads="1"/>
            </p:cNvSpPr>
            <p:nvPr/>
          </p:nvSpPr>
          <p:spPr bwMode="auto">
            <a:xfrm>
              <a:off x="723511" y="1114725"/>
              <a:ext cx="1484923" cy="291607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整治目標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sp>
          <p:nvSpPr>
            <p:cNvPr id="10" name="Rectangle 3135"/>
            <p:cNvSpPr>
              <a:spLocks noChangeArrowheads="1"/>
            </p:cNvSpPr>
            <p:nvPr/>
          </p:nvSpPr>
          <p:spPr bwMode="auto">
            <a:xfrm>
              <a:off x="723511" y="1620837"/>
              <a:ext cx="1484923" cy="291507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污染負荷調查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sp>
          <p:nvSpPr>
            <p:cNvPr id="11" name="Rectangle 3136"/>
            <p:cNvSpPr>
              <a:spLocks noChangeArrowheads="1"/>
            </p:cNvSpPr>
            <p:nvPr/>
          </p:nvSpPr>
          <p:spPr bwMode="auto">
            <a:xfrm>
              <a:off x="508808" y="2092947"/>
              <a:ext cx="1912329" cy="46211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水質模式建構與環境容量分析、容許排放量分析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sp>
          <p:nvSpPr>
            <p:cNvPr id="12" name="Rectangle 3137"/>
            <p:cNvSpPr>
              <a:spLocks noChangeArrowheads="1"/>
            </p:cNvSpPr>
            <p:nvPr/>
          </p:nvSpPr>
          <p:spPr bwMode="auto">
            <a:xfrm>
              <a:off x="3156648" y="23901"/>
              <a:ext cx="1502823" cy="291507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發展適合的安全限度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sp>
          <p:nvSpPr>
            <p:cNvPr id="13" name="Rectangle 3138"/>
            <p:cNvSpPr>
              <a:spLocks noChangeArrowheads="1"/>
            </p:cNvSpPr>
            <p:nvPr/>
          </p:nvSpPr>
          <p:spPr bwMode="auto">
            <a:xfrm>
              <a:off x="3172548" y="600114"/>
              <a:ext cx="1502823" cy="481311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建立點源與非點源污染負荷分配量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sp>
          <p:nvSpPr>
            <p:cNvPr id="14" name="Rectangle 3139"/>
            <p:cNvSpPr>
              <a:spLocks noChangeArrowheads="1"/>
            </p:cNvSpPr>
            <p:nvPr/>
          </p:nvSpPr>
          <p:spPr bwMode="auto">
            <a:xfrm>
              <a:off x="3064546" y="1428632"/>
              <a:ext cx="1733126" cy="291507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研提總量管制實施計畫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sp>
          <p:nvSpPr>
            <p:cNvPr id="15" name="Rectangle 3140"/>
            <p:cNvSpPr>
              <a:spLocks noChangeArrowheads="1"/>
            </p:cNvSpPr>
            <p:nvPr/>
          </p:nvSpPr>
          <p:spPr bwMode="auto">
            <a:xfrm>
              <a:off x="3101347" y="2067147"/>
              <a:ext cx="1672425" cy="487311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 eaLnBrk="1" hangingPunct="1">
                <a:spcAft>
                  <a:spcPts val="0"/>
                </a:spcAft>
                <a:defRPr/>
              </a:pP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規劃監測計畫，以追蹤</a:t>
              </a:r>
              <a:r>
                <a:rPr lang="en-US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TMDL</a:t>
              </a:r>
              <a:r>
                <a:rPr lang="zh-TW" sz="2400" b="0" kern="10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新細明體" panose="02020500000000000000" pitchFamily="18" charset="-120"/>
                </a:rPr>
                <a:t>執行成效</a:t>
              </a:r>
              <a:endParaRPr lang="zh-TW" sz="2400" b="0" kern="1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endParaRPr>
            </a:p>
          </p:txBody>
        </p:sp>
        <p:cxnSp>
          <p:nvCxnSpPr>
            <p:cNvPr id="16" name="AutoShape 3141"/>
            <p:cNvCxnSpPr>
              <a:cxnSpLocks noChangeShapeType="1"/>
            </p:cNvCxnSpPr>
            <p:nvPr/>
          </p:nvCxnSpPr>
          <p:spPr bwMode="auto">
            <a:xfrm rot="5400000" flipH="1" flipV="1">
              <a:off x="931805" y="714021"/>
              <a:ext cx="2370153" cy="1311520"/>
            </a:xfrm>
            <a:prstGeom prst="bentConnector3">
              <a:avLst>
                <a:gd name="adj1" fmla="val -5352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</p:cxnSp>
        <p:cxnSp>
          <p:nvCxnSpPr>
            <p:cNvPr id="17" name="AutoShape 3142"/>
            <p:cNvCxnSpPr>
              <a:cxnSpLocks noChangeShapeType="1"/>
              <a:stCxn id="8" idx="2"/>
              <a:endCxn id="9" idx="0"/>
            </p:cNvCxnSpPr>
            <p:nvPr/>
          </p:nvCxnSpPr>
          <p:spPr bwMode="auto">
            <a:xfrm flipH="1">
              <a:off x="1465922" y="921721"/>
              <a:ext cx="3100" cy="193004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</p:cxnSp>
        <p:cxnSp>
          <p:nvCxnSpPr>
            <p:cNvPr id="18" name="AutoShape 3143"/>
            <p:cNvCxnSpPr>
              <a:cxnSpLocks noChangeShapeType="1"/>
              <a:stCxn id="9" idx="2"/>
              <a:endCxn id="10" idx="0"/>
            </p:cNvCxnSpPr>
            <p:nvPr/>
          </p:nvCxnSpPr>
          <p:spPr bwMode="auto">
            <a:xfrm>
              <a:off x="1465922" y="1406332"/>
              <a:ext cx="0" cy="214505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</p:cxnSp>
        <p:cxnSp>
          <p:nvCxnSpPr>
            <p:cNvPr id="19" name="AutoShape 3144"/>
            <p:cNvCxnSpPr>
              <a:cxnSpLocks noChangeShapeType="1"/>
              <a:stCxn id="10" idx="2"/>
              <a:endCxn id="11" idx="0"/>
            </p:cNvCxnSpPr>
            <p:nvPr/>
          </p:nvCxnSpPr>
          <p:spPr bwMode="auto">
            <a:xfrm flipH="1">
              <a:off x="1465022" y="1912343"/>
              <a:ext cx="900" cy="180604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</p:cxnSp>
        <p:cxnSp>
          <p:nvCxnSpPr>
            <p:cNvPr id="20" name="AutoShape 3145"/>
            <p:cNvCxnSpPr>
              <a:cxnSpLocks noChangeShapeType="1"/>
              <a:stCxn id="7" idx="2"/>
              <a:endCxn id="8" idx="0"/>
            </p:cNvCxnSpPr>
            <p:nvPr/>
          </p:nvCxnSpPr>
          <p:spPr bwMode="auto">
            <a:xfrm flipH="1">
              <a:off x="1469022" y="465010"/>
              <a:ext cx="17900" cy="165204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</p:cxnSp>
        <p:cxnSp>
          <p:nvCxnSpPr>
            <p:cNvPr id="21" name="AutoShape 3146"/>
            <p:cNvCxnSpPr>
              <a:cxnSpLocks noChangeShapeType="1"/>
            </p:cNvCxnSpPr>
            <p:nvPr/>
          </p:nvCxnSpPr>
          <p:spPr bwMode="auto">
            <a:xfrm>
              <a:off x="3908059" y="315307"/>
              <a:ext cx="8000" cy="284706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</p:cxnSp>
        <p:cxnSp>
          <p:nvCxnSpPr>
            <p:cNvPr id="22" name="AutoShape 3147"/>
            <p:cNvCxnSpPr>
              <a:cxnSpLocks noChangeShapeType="1"/>
              <a:stCxn id="13" idx="2"/>
              <a:endCxn id="14" idx="0"/>
            </p:cNvCxnSpPr>
            <p:nvPr/>
          </p:nvCxnSpPr>
          <p:spPr bwMode="auto">
            <a:xfrm>
              <a:off x="3923960" y="1081424"/>
              <a:ext cx="7100" cy="347208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</p:cxnSp>
        <p:cxnSp>
          <p:nvCxnSpPr>
            <p:cNvPr id="23" name="AutoShape 3148"/>
            <p:cNvCxnSpPr>
              <a:cxnSpLocks noChangeShapeType="1"/>
              <a:stCxn id="14" idx="2"/>
              <a:endCxn id="15" idx="0"/>
            </p:cNvCxnSpPr>
            <p:nvPr/>
          </p:nvCxnSpPr>
          <p:spPr bwMode="auto">
            <a:xfrm>
              <a:off x="3931060" y="1720139"/>
              <a:ext cx="6500" cy="347008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</p:cxnSp>
        <p:cxnSp>
          <p:nvCxnSpPr>
            <p:cNvPr id="24" name="直線單箭頭接點 23"/>
            <p:cNvCxnSpPr>
              <a:cxnSpLocks noChangeShapeType="1"/>
            </p:cNvCxnSpPr>
            <p:nvPr/>
          </p:nvCxnSpPr>
          <p:spPr bwMode="auto">
            <a:xfrm>
              <a:off x="2772642" y="184704"/>
              <a:ext cx="380006" cy="0"/>
            </a:xfrm>
            <a:prstGeom prst="straightConnector1">
              <a:avLst/>
            </a:prstGeom>
            <a:grpFill/>
            <a:ln w="9525">
              <a:solidFill>
                <a:schemeClr val="dk1">
                  <a:lumMod val="95000"/>
                  <a:lumOff val="0"/>
                </a:schemeClr>
              </a:solidFill>
              <a:round/>
              <a:headEnd/>
              <a:tailEnd type="triangle" w="med" len="med"/>
            </a:ln>
            <a:extLst/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532812" cy="1584325"/>
          </a:xfrm>
        </p:spPr>
        <p:txBody>
          <a:bodyPr/>
          <a:lstStyle/>
          <a:p>
            <a:r>
              <a:rPr lang="en-US" altLang="zh-TW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8.3 </a:t>
            </a:r>
            <a:r>
              <a:rPr lang="zh-TW" altLang="zh-TW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日本水污染管制方法</a:t>
            </a:r>
            <a:br>
              <a:rPr lang="zh-TW" altLang="zh-TW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8.3.1</a:t>
            </a:r>
            <a:r>
              <a:rPr lang="zh-TW" altLang="zh-TW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濃度管制</a:t>
            </a:r>
            <a:endParaRPr lang="zh-TW" alt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內容版面配置區 2"/>
          <p:cNvSpPr>
            <a:spLocks noGrp="1"/>
          </p:cNvSpPr>
          <p:nvPr>
            <p:ph idx="1"/>
          </p:nvPr>
        </p:nvSpPr>
        <p:spPr>
          <a:xfrm>
            <a:off x="436563" y="1412875"/>
            <a:ext cx="8229600" cy="6604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zh-TW" altLang="zh-TW" sz="2400" smtClean="0"/>
              <a:t>表</a:t>
            </a:r>
            <a:r>
              <a:rPr lang="en-US" altLang="zh-TW" sz="2400" smtClean="0"/>
              <a:t>8.1</a:t>
            </a:r>
            <a:r>
              <a:rPr lang="zh-TW" altLang="zh-TW" sz="2400" smtClean="0"/>
              <a:t>：日本全國排水濃度基準</a:t>
            </a:r>
            <a:r>
              <a:rPr lang="en-US" altLang="zh-TW" sz="2400" smtClean="0"/>
              <a:t>(1971</a:t>
            </a:r>
            <a:r>
              <a:rPr lang="zh-TW" altLang="zh-TW" sz="2400" smtClean="0"/>
              <a:t>公告</a:t>
            </a:r>
            <a:r>
              <a:rPr lang="en-US" altLang="zh-TW" sz="2400" smtClean="0"/>
              <a:t>)</a:t>
            </a:r>
            <a:endParaRPr lang="zh-TW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endParaRPr lang="zh-TW" altLang="en-US" sz="2400" smtClean="0"/>
          </a:p>
        </p:txBody>
      </p:sp>
      <p:sp>
        <p:nvSpPr>
          <p:cNvPr id="1229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01F27C-88FC-404A-9BEC-4627AD498F35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36563" y="2074863"/>
          <a:ext cx="7921625" cy="3733800"/>
        </p:xfrm>
        <a:graphic>
          <a:graphicData uri="http://schemas.openxmlformats.org/drawingml/2006/table">
            <a:tbl>
              <a:tblPr firstRow="1" firstCol="1" bandRow="1"/>
              <a:tblGrid>
                <a:gridCol w="1980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項目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indent="-9525" algn="just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最大限</a:t>
                      </a:r>
                      <a:r>
                        <a:rPr lang="zh-TW" sz="2400" kern="1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值</a:t>
                      </a:r>
                      <a:endParaRPr lang="en-US" altLang="zh-TW" sz="2400" kern="100" dirty="0" smtClean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  <a:p>
                      <a:pPr marL="373380" indent="346710" algn="just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(</a:t>
                      </a: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日均值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)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項目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indent="-9525" algn="just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最大限</a:t>
                      </a:r>
                      <a:r>
                        <a:rPr lang="zh-TW" sz="2400" kern="1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值</a:t>
                      </a:r>
                      <a:endParaRPr lang="en-US" altLang="zh-TW" sz="2400" kern="100" dirty="0" smtClean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  <a:p>
                      <a:pPr marL="373380" indent="346710" algn="just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(</a:t>
                      </a: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日均值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)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pH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indent="-9525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陸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5.8-8.6</a:t>
                      </a: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，海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5-9 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礦油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5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BOD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160(120)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indent="-9525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動植物油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30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COD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160(120)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indent="-9525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溶解性鐵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10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SS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200(150)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indent="-9525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溶解性錳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10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總氮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120(60)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銅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3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總磷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16(8)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鉛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2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總大腸菌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(30x10</a:t>
                      </a:r>
                      <a:r>
                        <a:rPr lang="en-US" sz="2400" kern="100" baseline="300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4</a:t>
                      </a: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)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鉻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2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酚類</a:t>
                      </a: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5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-</a:t>
                      </a:r>
                      <a:endParaRPr lang="zh-TW" sz="2400" kern="10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346710"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標楷體"/>
                        </a:rPr>
                        <a:t>-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6" marR="685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/>
          <p:cNvSpPr>
            <a:spLocks noGrp="1"/>
          </p:cNvSpPr>
          <p:nvPr>
            <p:ph type="title"/>
          </p:nvPr>
        </p:nvSpPr>
        <p:spPr>
          <a:xfrm>
            <a:off x="250825" y="620713"/>
            <a:ext cx="3673475" cy="2520950"/>
          </a:xfrm>
        </p:spPr>
        <p:txBody>
          <a:bodyPr/>
          <a:lstStyle/>
          <a:p>
            <a:r>
              <a:rPr lang="en-US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8.3.2</a:t>
            </a:r>
            <a:r>
              <a:rPr lang="zh-TW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總污染負荷排放管制</a:t>
            </a:r>
            <a:r>
              <a:rPr lang="en-US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或總量減排管制</a:t>
            </a:r>
            <a:r>
              <a:rPr lang="en-US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TW" alt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內容版面配置區 2"/>
          <p:cNvSpPr>
            <a:spLocks noGrp="1"/>
          </p:cNvSpPr>
          <p:nvPr>
            <p:ph idx="1"/>
          </p:nvPr>
        </p:nvSpPr>
        <p:spPr>
          <a:xfrm>
            <a:off x="611188" y="3070225"/>
            <a:ext cx="2447925" cy="719138"/>
          </a:xfrm>
        </p:spPr>
        <p:txBody>
          <a:bodyPr/>
          <a:lstStyle/>
          <a:p>
            <a:r>
              <a:rPr lang="zh-TW" altLang="en-US" sz="2800" smtClean="0"/>
              <a:t>流程圖</a:t>
            </a:r>
          </a:p>
        </p:txBody>
      </p:sp>
      <p:sp>
        <p:nvSpPr>
          <p:cNvPr id="13316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F7A46E-0751-490C-B5A2-5C810E9FD997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graphicFrame>
        <p:nvGraphicFramePr>
          <p:cNvPr id="13318" name="物件 2"/>
          <p:cNvGraphicFramePr>
            <a:graphicFrameLocks noChangeAspect="1"/>
          </p:cNvGraphicFramePr>
          <p:nvPr/>
        </p:nvGraphicFramePr>
        <p:xfrm>
          <a:off x="3924300" y="188913"/>
          <a:ext cx="4705350" cy="659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r:id="rId3" imgW="7035759" imgH="9843505" progId="Visio.Drawing.11">
                  <p:embed/>
                </p:oleObj>
              </mc:Choice>
              <mc:Fallback>
                <p:oleObj r:id="rId3" imgW="7035759" imgH="9843505" progId="Visio.Drawing.11">
                  <p:embed/>
                  <p:pic>
                    <p:nvPicPr>
                      <p:cNvPr id="0" name="物件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188913"/>
                        <a:ext cx="4705350" cy="6597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內容版面配置區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759450"/>
          </a:xfrm>
        </p:spPr>
        <p:txBody>
          <a:bodyPr/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  <a:defRPr/>
            </a:pPr>
            <a:r>
              <a:rPr lang="zh-TW" altLang="zh-TW" sz="2600" dirty="0" smtClean="0">
                <a:solidFill>
                  <a:srgbClr val="FFFF00"/>
                </a:solidFill>
              </a:rPr>
              <a:t>指定水域和地域</a:t>
            </a:r>
            <a:endParaRPr lang="en-US" altLang="zh-TW" sz="2600" dirty="0" smtClean="0">
              <a:solidFill>
                <a:srgbClr val="FFFF00"/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  <a:defRPr/>
            </a:pPr>
            <a:r>
              <a:rPr lang="zh-TW" altLang="zh-TW" sz="2600" dirty="0">
                <a:solidFill>
                  <a:srgbClr val="FFFF00"/>
                </a:solidFill>
              </a:rPr>
              <a:t>總量削減</a:t>
            </a:r>
            <a:r>
              <a:rPr lang="zh-TW" altLang="zh-TW" sz="2600" dirty="0" smtClean="0">
                <a:solidFill>
                  <a:srgbClr val="FFFF00"/>
                </a:solidFill>
              </a:rPr>
              <a:t>方針</a:t>
            </a:r>
            <a:r>
              <a:rPr lang="zh-TW" altLang="en-US" sz="2600" dirty="0" smtClean="0">
                <a:solidFill>
                  <a:srgbClr val="FFFF00"/>
                </a:solidFill>
              </a:rPr>
              <a:t>：</a:t>
            </a:r>
            <a:endParaRPr lang="en-US" altLang="zh-TW" sz="2600" dirty="0" smtClean="0">
              <a:solidFill>
                <a:srgbClr val="FFFF00"/>
              </a:solidFill>
            </a:endParaRP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zh-TW" altLang="zh-TW" sz="2600" dirty="0"/>
              <a:t>指定</a:t>
            </a:r>
            <a:r>
              <a:rPr lang="zh-TW" altLang="zh-TW" sz="2600" dirty="0" smtClean="0"/>
              <a:t>項目</a:t>
            </a:r>
            <a:r>
              <a:rPr lang="zh-TW" altLang="en-US" sz="2600" dirty="0" smtClean="0"/>
              <a:t>：</a:t>
            </a:r>
            <a:r>
              <a:rPr lang="en-US" altLang="zh-TW" sz="2600" dirty="0" smtClean="0"/>
              <a:t>COD</a:t>
            </a:r>
            <a:r>
              <a:rPr lang="zh-TW" altLang="en-US" sz="2600" dirty="0" smtClean="0"/>
              <a:t>，</a:t>
            </a:r>
            <a:r>
              <a:rPr lang="zh-TW" altLang="zh-TW" sz="2600" dirty="0" smtClean="0"/>
              <a:t>後來</a:t>
            </a:r>
            <a:r>
              <a:rPr lang="zh-TW" altLang="zh-TW" sz="2600" dirty="0"/>
              <a:t>海域和湖泊</a:t>
            </a:r>
            <a:r>
              <a:rPr lang="zh-TW" altLang="zh-TW" sz="2600" dirty="0" smtClean="0"/>
              <a:t>再加</a:t>
            </a:r>
            <a:r>
              <a:rPr lang="zh-TW" altLang="zh-TW" sz="2600" dirty="0"/>
              <a:t>氮、</a:t>
            </a:r>
            <a:r>
              <a:rPr lang="zh-TW" altLang="zh-TW" sz="2600" dirty="0" smtClean="0"/>
              <a:t>磷</a:t>
            </a:r>
            <a:endParaRPr lang="en-US" altLang="zh-TW" sz="2600" dirty="0" smtClean="0"/>
          </a:p>
          <a:p>
            <a:pPr>
              <a:spcBef>
                <a:spcPts val="1200"/>
              </a:spcBef>
              <a:defRPr/>
            </a:pPr>
            <a:r>
              <a:rPr lang="zh-TW" altLang="zh-TW" sz="2600" dirty="0"/>
              <a:t>先經過地方知事、相關人員和專家召開公害對策會做出建議，再由環境大臣訂定總量削減方針</a:t>
            </a:r>
            <a:r>
              <a:rPr lang="zh-TW" altLang="zh-TW" sz="2600" dirty="0" smtClean="0"/>
              <a:t>。方針</a:t>
            </a:r>
            <a:r>
              <a:rPr lang="zh-TW" altLang="zh-TW" sz="2600" dirty="0"/>
              <a:t>計</a:t>
            </a:r>
            <a:r>
              <a:rPr lang="zh-TW" altLang="zh-TW" sz="2600" dirty="0" smtClean="0"/>
              <a:t>有：</a:t>
            </a:r>
            <a:endParaRPr lang="zh-TW" altLang="zh-TW" sz="2600" dirty="0"/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en-US" altLang="zh-TW" sz="2600" dirty="0"/>
              <a:t>(1)</a:t>
            </a:r>
            <a:r>
              <a:rPr lang="zh-TW" altLang="zh-TW" sz="2600" dirty="0"/>
              <a:t>指定目標年</a:t>
            </a:r>
            <a:r>
              <a:rPr lang="zh-TW" altLang="zh-TW" sz="2600" dirty="0" smtClean="0"/>
              <a:t>：</a:t>
            </a:r>
            <a:r>
              <a:rPr lang="en-US" altLang="zh-TW" sz="2600" dirty="0" smtClean="0"/>
              <a:t>2-5</a:t>
            </a:r>
            <a:r>
              <a:rPr lang="zh-TW" altLang="zh-TW" sz="2600" dirty="0"/>
              <a:t>年，</a:t>
            </a:r>
            <a:r>
              <a:rPr lang="zh-TW" altLang="zh-TW" sz="2600" dirty="0" smtClean="0"/>
              <a:t>以</a:t>
            </a:r>
            <a:r>
              <a:rPr lang="en-US" altLang="zh-TW" sz="2600" dirty="0" smtClean="0"/>
              <a:t>5</a:t>
            </a:r>
            <a:r>
              <a:rPr lang="zh-TW" altLang="zh-TW" sz="2600" dirty="0" smtClean="0"/>
              <a:t>年一</a:t>
            </a:r>
            <a:r>
              <a:rPr lang="zh-TW" altLang="zh-TW" sz="2600" dirty="0"/>
              <a:t>期居多。若不能</a:t>
            </a:r>
            <a:r>
              <a:rPr lang="zh-TW" altLang="zh-TW" sz="2600" dirty="0" smtClean="0"/>
              <a:t>達標</a:t>
            </a:r>
            <a:r>
              <a:rPr lang="zh-TW" altLang="zh-TW" sz="2600" dirty="0"/>
              <a:t>，再實施第二次、三次</a:t>
            </a:r>
            <a:r>
              <a:rPr lang="en-US" altLang="zh-TW" sz="2600" dirty="0"/>
              <a:t>…</a:t>
            </a:r>
            <a:r>
              <a:rPr lang="zh-TW" altLang="zh-TW" sz="2600" dirty="0"/>
              <a:t>之總量管制。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en-US" altLang="zh-TW" sz="2600" dirty="0"/>
              <a:t>(2</a:t>
            </a:r>
            <a:r>
              <a:rPr lang="en-US" altLang="zh-TW" sz="2600" dirty="0" smtClean="0"/>
              <a:t>)</a:t>
            </a:r>
            <a:r>
              <a:rPr lang="zh-TW" altLang="zh-TW" sz="2600" dirty="0" smtClean="0"/>
              <a:t> 各種</a:t>
            </a:r>
            <a:r>
              <a:rPr lang="zh-TW" altLang="zh-TW" sz="2600" dirty="0"/>
              <a:t>污染源應削減的目標量。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en-US" altLang="zh-TW" sz="2600" dirty="0"/>
              <a:t>(3</a:t>
            </a:r>
            <a:r>
              <a:rPr lang="en-US" altLang="zh-TW" sz="2600" dirty="0" smtClean="0"/>
              <a:t>)</a:t>
            </a:r>
            <a:r>
              <a:rPr lang="zh-TW" altLang="zh-TW" sz="2600" dirty="0" smtClean="0"/>
              <a:t> 各</a:t>
            </a:r>
            <a:r>
              <a:rPr lang="zh-TW" altLang="zh-TW" sz="2600" dirty="0"/>
              <a:t>都、道、府、縣應削減的比例。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en-US" altLang="zh-TW" sz="2600" dirty="0"/>
              <a:t>(4)</a:t>
            </a:r>
            <a:r>
              <a:rPr lang="zh-TW" altLang="zh-TW" sz="2600" dirty="0"/>
              <a:t>總量削減基本事項。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endParaRPr lang="en-US" altLang="zh-TW" sz="2600" dirty="0"/>
          </a:p>
        </p:txBody>
      </p:sp>
      <p:sp>
        <p:nvSpPr>
          <p:cNvPr id="14339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218906-2D56-49E4-A212-92F437633A83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675687" cy="863600"/>
          </a:xfrm>
        </p:spPr>
        <p:txBody>
          <a:bodyPr/>
          <a:lstStyle/>
          <a:p>
            <a:pPr marL="514350" indent="-514350">
              <a:buFont typeface="Wingdings" panose="05000000000000000000" pitchFamily="2" charset="2"/>
              <a:buChar char="n"/>
            </a:pPr>
            <a:r>
              <a:rPr lang="zh-TW" altLang="zh-TW" sz="2800" smtClean="0"/>
              <a:t>為達成削減目標量之主要措施對策</a:t>
            </a:r>
            <a:endParaRPr lang="zh-TW" altLang="en-US" sz="2800" smtClean="0"/>
          </a:p>
        </p:txBody>
      </p:sp>
      <p:sp>
        <p:nvSpPr>
          <p:cNvPr id="1536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zh-TW" sz="2600" smtClean="0"/>
              <a:t>(a)</a:t>
            </a:r>
            <a:r>
              <a:rPr lang="zh-TW" altLang="zh-TW" sz="2600" smtClean="0"/>
              <a:t>生活排水：占污染比</a:t>
            </a:r>
            <a:r>
              <a:rPr lang="zh-TW" altLang="en-US" sz="2600" smtClean="0"/>
              <a:t>重</a:t>
            </a:r>
            <a:r>
              <a:rPr lang="zh-TW" altLang="zh-TW" sz="2600" smtClean="0"/>
              <a:t>最大，加強下水道之</a:t>
            </a:r>
            <a:r>
              <a:rPr lang="zh-TW" altLang="en-US" sz="2600" smtClean="0"/>
              <a:t>建設與</a:t>
            </a:r>
            <a:r>
              <a:rPr lang="zh-TW" altLang="zh-TW" sz="2600" smtClean="0"/>
              <a:t>維護</a:t>
            </a:r>
            <a:r>
              <a:rPr lang="zh-TW" altLang="en-US" sz="2600" smtClean="0"/>
              <a:t>、</a:t>
            </a:r>
            <a:r>
              <a:rPr lang="zh-TW" altLang="zh-TW" sz="2600" smtClean="0"/>
              <a:t>強化生活排放對策。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zh-TW" sz="2600" smtClean="0"/>
              <a:t>(b)</a:t>
            </a:r>
            <a:r>
              <a:rPr lang="zh-TW" altLang="zh-TW" sz="2600" smtClean="0"/>
              <a:t>事業排水：指定適當總量管制基準。</a:t>
            </a:r>
            <a:endParaRPr lang="en-US" altLang="zh-TW" sz="2600" smtClean="0"/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zh-TW" sz="2600" smtClean="0"/>
              <a:t>(c)</a:t>
            </a:r>
            <a:r>
              <a:rPr lang="zh-TW" altLang="zh-TW" sz="2600" smtClean="0"/>
              <a:t>其他對策：藉由教育、啟發等獲得理解與協助，以削減污染負荷總量。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zh-TW" sz="2600" smtClean="0"/>
              <a:t>(d)</a:t>
            </a:r>
            <a:r>
              <a:rPr lang="zh-TW" altLang="zh-TW" sz="2600" smtClean="0"/>
              <a:t>針對不適用水質總量管制之未規範或小規模事業，提供指導、建議，並推行與削減總量相關措施。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zh-TW" sz="2600" smtClean="0">
                <a:solidFill>
                  <a:srgbClr val="FFFF00"/>
                </a:solidFill>
              </a:rPr>
              <a:t>3. </a:t>
            </a:r>
            <a:r>
              <a:rPr lang="zh-TW" altLang="zh-TW" sz="2600" smtClean="0">
                <a:solidFill>
                  <a:srgbClr val="FFFF00"/>
                </a:solidFill>
              </a:rPr>
              <a:t>總量削減計畫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zh-TW" altLang="zh-TW" sz="2600" smtClean="0"/>
              <a:t>各都、道、府、縣轄區內各污染源的削減目標量，包產業、生活、畜牧及其他的削減量。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endParaRPr lang="zh-TW" altLang="en-US" sz="2600" smtClean="0"/>
          </a:p>
        </p:txBody>
      </p:sp>
      <p:sp>
        <p:nvSpPr>
          <p:cNvPr id="15364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DFE679-E290-45A3-9A61-4D5A504C4A06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675687" cy="863600"/>
          </a:xfrm>
        </p:spPr>
        <p:txBody>
          <a:bodyPr/>
          <a:lstStyle/>
          <a:p>
            <a:r>
              <a:rPr lang="en-US" altLang="zh-TW" sz="2800" b="0" smtClean="0"/>
              <a:t>4. </a:t>
            </a:r>
            <a:r>
              <a:rPr lang="zh-TW" altLang="zh-TW" sz="2800" b="0" smtClean="0"/>
              <a:t>總污染負荷量管制基準</a:t>
            </a:r>
            <a:r>
              <a:rPr lang="en-US" altLang="zh-TW" sz="2800" b="0" smtClean="0"/>
              <a:t>(</a:t>
            </a:r>
            <a:r>
              <a:rPr lang="zh-TW" altLang="zh-TW" sz="2800" b="0" smtClean="0"/>
              <a:t>總量減排管制基準</a:t>
            </a:r>
            <a:r>
              <a:rPr lang="en-US" altLang="zh-TW" sz="2800" b="0" smtClean="0"/>
              <a:t>)</a:t>
            </a:r>
            <a:endParaRPr lang="zh-TW" altLang="en-US" sz="2800" b="0" smtClean="0"/>
          </a:p>
        </p:txBody>
      </p:sp>
      <p:sp>
        <p:nvSpPr>
          <p:cNvPr id="9219" name="內容版面配置區 2"/>
          <p:cNvSpPr>
            <a:spLocks noGrp="1"/>
          </p:cNvSpPr>
          <p:nvPr>
            <p:ph idx="1"/>
          </p:nvPr>
        </p:nvSpPr>
        <p:spPr>
          <a:xfrm>
            <a:off x="395288" y="908050"/>
            <a:ext cx="8569325" cy="5329238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排放負荷基本公式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TW" altLang="en-US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TW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L=Q</a:t>
            </a:r>
            <a:r>
              <a:rPr lang="zh-TW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C/1000                          </a:t>
            </a:r>
            <a:endParaRPr lang="zh-TW" altLang="zh-TW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=</a:t>
            </a:r>
            <a:r>
              <a:rPr lang="zh-TW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容許排放量</a:t>
            </a:r>
            <a:r>
              <a:rPr lang="en-US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(kg/d)</a:t>
            </a:r>
            <a:r>
              <a:rPr lang="zh-TW" altLang="zh-TW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TW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TW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廢水量</a:t>
            </a:r>
            <a:r>
              <a:rPr lang="en-US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cmd</a:t>
            </a:r>
            <a:r>
              <a:rPr lang="en-US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TW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TW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TW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污染物管制濃度</a:t>
            </a:r>
            <a:r>
              <a:rPr lang="en-US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(mg/L)</a:t>
            </a:r>
            <a:r>
              <a:rPr lang="zh-TW" altLang="zh-TW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zh-TW" altLang="zh-TW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新設</a:t>
            </a:r>
            <a:r>
              <a:rPr lang="zh-TW" altLang="zh-TW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事業</a:t>
            </a:r>
          </a:p>
          <a:p>
            <a:pPr marL="0" indent="0" algn="ctr" latinLnBrk="1"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L=a</a:t>
            </a:r>
            <a:r>
              <a:rPr lang="zh-TW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TW" sz="2400" baseline="30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TW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TW" sz="24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endParaRPr lang="en-US" altLang="zh-TW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latinLnBrk="1">
              <a:buFont typeface="Wingdings" panose="05000000000000000000" pitchFamily="2" charset="2"/>
              <a:buNone/>
              <a:defRPr/>
            </a:pPr>
            <a:r>
              <a:rPr lang="en-US" altLang="zh-TW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zh-TW" altLang="zh-TW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既</a:t>
            </a:r>
            <a:r>
              <a:rPr lang="zh-TW" altLang="zh-TW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設事業</a:t>
            </a:r>
            <a:r>
              <a:rPr lang="en-US" altLang="zh-TW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TW" altLang="zh-TW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增建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L=</a:t>
            </a:r>
            <a:r>
              <a:rPr lang="zh-TW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［</a:t>
            </a:r>
            <a:r>
              <a:rPr lang="en-US" altLang="zh-TW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TW" altLang="zh-TW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TW" sz="24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b-1</a:t>
            </a:r>
            <a:r>
              <a:rPr lang="zh-TW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(Q-Q</a:t>
            </a:r>
            <a:r>
              <a:rPr lang="en-US" altLang="zh-TW" sz="2400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)+C</a:t>
            </a:r>
            <a:r>
              <a:rPr lang="zh-TW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TW" sz="2400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TW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〕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TW" sz="24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zh-TW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en-US" altLang="zh-TW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TW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既設部分廢水量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cmd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C=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依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污濁防治法公告之排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放流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水標準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(mg/L)(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全國標準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defRPr/>
            </a:pP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TW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都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道府縣市知事勘查污濁防治法公告之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排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放基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準決定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≦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b&lt;1=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勘查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事業之分布情況後決定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0.9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≦</a:t>
            </a:r>
            <a:r>
              <a:rPr lang="en-US" altLang="zh-TW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TW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&lt;1=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勘查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事業規模後決定</a:t>
            </a:r>
          </a:p>
        </p:txBody>
      </p:sp>
      <p:sp>
        <p:nvSpPr>
          <p:cNvPr id="16388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96B7AE-783C-4FEB-A05B-D5C6BB91AA5B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688012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zh-TW" altLang="zh-TW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既設事業</a:t>
            </a:r>
          </a:p>
          <a:p>
            <a:pPr marL="0" indent="0" algn="ctr" latinLnBrk="1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L=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［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TW" sz="2800" baseline="30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b-1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(Q-Q</a:t>
            </a:r>
            <a:r>
              <a:rPr lang="en-US" altLang="zh-TW" sz="2800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</a:t>
            </a:r>
            <a:r>
              <a:rPr lang="en-US" altLang="zh-TW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TW" sz="2800" baseline="-25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TW" sz="2800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TW" sz="2800" baseline="30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〕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TW" sz="2800" baseline="30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zh-TW" altLang="zh-TW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zh-TW" altLang="zh-TW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污水下水道設備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L=C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･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TW" sz="2800" baseline="30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TW" altLang="en-US" sz="2800" b="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≦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由知事視污水處理廠情況決定</a:t>
            </a:r>
            <a:r>
              <a:rPr lang="zh-TW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TW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污水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廠的容許排放不因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而加嚴，因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的增加是因用戶接管率增加引起的</a:t>
            </a:r>
            <a:r>
              <a:rPr lang="zh-TW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zh-TW" altLang="zh-TW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污染符荷之監視體制</a:t>
            </a:r>
          </a:p>
          <a:p>
            <a:pPr>
              <a:defRPr/>
            </a:pP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各事業單位有測定水質和流量之義務</a:t>
            </a:r>
            <a:endParaRPr lang="zh-TW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72C3AF-21C7-4066-A439-E34213CE3C70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標題 4"/>
          <p:cNvSpPr>
            <a:spLocks noGrp="1"/>
          </p:cNvSpPr>
          <p:nvPr>
            <p:ph type="title"/>
          </p:nvPr>
        </p:nvSpPr>
        <p:spPr>
          <a:xfrm>
            <a:off x="323850" y="404813"/>
            <a:ext cx="8820150" cy="8636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zh-TW" sz="2800" b="0" smtClean="0"/>
              <a:t>對集水區產業、人口密集區，實施污染負荷量管制無法達到水質標準時，才進一步實施總量管制</a:t>
            </a:r>
            <a:r>
              <a:rPr lang="zh-TW" altLang="en-US" sz="2800" b="0" smtClean="0"/>
              <a:t/>
            </a:r>
            <a:br>
              <a:rPr lang="zh-TW" altLang="en-US" sz="2800" b="0" smtClean="0"/>
            </a:br>
            <a:endParaRPr lang="zh-TW" altLang="en-US" sz="2800" b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0482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zh-TW" sz="2400" dirty="0"/>
              <a:t>表</a:t>
            </a:r>
            <a:r>
              <a:rPr lang="en-US" altLang="zh-TW" sz="2400" dirty="0"/>
              <a:t>8.3</a:t>
            </a:r>
            <a:r>
              <a:rPr lang="zh-TW" altLang="zh-TW" sz="2400" dirty="0"/>
              <a:t>：日本總量減排與總量管制不同地方</a:t>
            </a:r>
            <a:r>
              <a:rPr lang="en-US" altLang="zh-TW" sz="2400" dirty="0" smtClean="0"/>
              <a:t>(</a:t>
            </a:r>
            <a:r>
              <a:rPr lang="zh-TW" altLang="zh-TW" sz="2400" dirty="0" smtClean="0"/>
              <a:t>環境</a:t>
            </a:r>
            <a:r>
              <a:rPr lang="zh-TW" altLang="zh-TW" sz="2400" dirty="0"/>
              <a:t>省，</a:t>
            </a:r>
            <a:r>
              <a:rPr lang="en-US" altLang="zh-TW" sz="2400" dirty="0"/>
              <a:t>2007)</a:t>
            </a:r>
            <a:endParaRPr lang="zh-TW" altLang="zh-TW" sz="2400" dirty="0"/>
          </a:p>
          <a:p>
            <a:pPr>
              <a:defRPr/>
            </a:pPr>
            <a:endParaRPr lang="zh-TW" altLang="en-US" sz="2400" dirty="0"/>
          </a:p>
        </p:txBody>
      </p:sp>
      <p:sp>
        <p:nvSpPr>
          <p:cNvPr id="18436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1761106-C74B-4814-8977-8B801DE74CDB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50825" y="1966913"/>
          <a:ext cx="8569325" cy="4641865"/>
        </p:xfrm>
        <a:graphic>
          <a:graphicData uri="http://schemas.openxmlformats.org/drawingml/2006/table">
            <a:tbl>
              <a:tblPr firstRow="1" firstCol="1" bandRow="1"/>
              <a:tblGrid>
                <a:gridCol w="1527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29">
                <a:tc>
                  <a:txBody>
                    <a:bodyPr/>
                    <a:lstStyle/>
                    <a:p>
                      <a:pPr marL="82550" indent="-4763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 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4763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汚濁負荷量管制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763" indent="-4763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總量管制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對象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所有湖沼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產業、人口密集區，實施污染負荷量管制無法達到水體水質標準的湖沼。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195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計畫位置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都道府県知事按照環境省之管制基準，訂定湖沼水質保護計畫。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都道府県知事按照環境省命令之管制基準，訂定湖沼水質保護計畫與湖沼總量削減計畫（削減目標、目標年度、目標達成方途等）。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836">
                <a:tc>
                  <a:txBody>
                    <a:bodyPr/>
                    <a:lstStyle/>
                    <a:p>
                      <a:pPr marL="87313" indent="0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業者之報告、測定等義務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無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報告義務特定設備､各排水系統之排出汚染量與狀態。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93">
                <a:tc>
                  <a:txBody>
                    <a:bodyPr/>
                    <a:lstStyle/>
                    <a:p>
                      <a:pPr marL="82550" indent="-4763"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遵守義務等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・湖沼特定事業場者，有遵守管制基準之義務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  <a:p>
                      <a:pPr marL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・汚濁負荷量不能適合管制基準時，要遵守都道府県知事的変更計畫和改善的命令。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・在指定地域内設置事業場者，有遵守管制基準之義務；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  <a:p>
                      <a:pPr marL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標楷體"/>
                        </a:rPr>
                        <a:t>・汚濁負荷量不能適合總量管制基準時，要遵守都道府県知事的変更計畫和改善的命令。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39108" marR="3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E8DB19-2EB1-48A8-A74E-06B7A8F0CEC4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7416800" cy="1295400"/>
          </a:xfrm>
        </p:spPr>
        <p:txBody>
          <a:bodyPr/>
          <a:lstStyle/>
          <a:p>
            <a:pPr eaLnBrk="1" hangingPunct="1"/>
            <a:r>
              <a:rPr lang="en-US" altLang="zh-TW" sz="3200" smtClean="0"/>
              <a:t>8.3.3</a:t>
            </a:r>
            <a:r>
              <a:rPr lang="zh-TW" altLang="en-US" sz="3200" smtClean="0"/>
              <a:t>日本霞浦湖水質保全計畫</a:t>
            </a:r>
            <a:r>
              <a:rPr lang="en-US" altLang="zh-TW" sz="3200" smtClean="0"/>
              <a:t>(</a:t>
            </a:r>
            <a:r>
              <a:rPr lang="zh-TW" altLang="en-US" sz="3200" smtClean="0"/>
              <a:t>共五期</a:t>
            </a:r>
            <a:r>
              <a:rPr lang="en-US" altLang="zh-TW" sz="3200" smtClean="0"/>
              <a:t>)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32000"/>
            <a:ext cx="8229600" cy="49974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0" smtClean="0"/>
              <a:t>a.1985</a:t>
            </a:r>
            <a:r>
              <a:rPr lang="zh-TW" altLang="en-US" b="0" smtClean="0"/>
              <a:t>年起４期</a:t>
            </a:r>
            <a:r>
              <a:rPr lang="en-US" altLang="zh-TW" b="0" smtClean="0"/>
              <a:t>20 </a:t>
            </a:r>
            <a:r>
              <a:rPr lang="zh-TW" altLang="en-US" b="0" smtClean="0"/>
              <a:t>年之「霞ヶ浦湖沼水質保全計画」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0" smtClean="0"/>
              <a:t>b.</a:t>
            </a:r>
            <a:r>
              <a:rPr lang="zh-TW" altLang="en-US" smtClean="0"/>
              <a:t>策略</a:t>
            </a:r>
          </a:p>
          <a:p>
            <a:pPr eaLnBrk="1" hangingPunct="1"/>
            <a:r>
              <a:rPr lang="zh-TW" altLang="en-US" smtClean="0">
                <a:solidFill>
                  <a:srgbClr val="00CC00"/>
                </a:solidFill>
              </a:rPr>
              <a:t>點源</a:t>
            </a:r>
            <a:r>
              <a:rPr lang="zh-TW" altLang="en-US" b="0" smtClean="0">
                <a:solidFill>
                  <a:srgbClr val="00CC00"/>
                </a:solidFill>
              </a:rPr>
              <a:t>：</a:t>
            </a:r>
            <a:r>
              <a:rPr lang="zh-TW" altLang="en-US" sz="2800" b="0" smtClean="0"/>
              <a:t>推行建造下水道及污水高級処理，推行高級処理型合併処理浄化槽，管制工場、事業場排水、整治家畜排泄物処理設備等対策、</a:t>
            </a:r>
          </a:p>
          <a:p>
            <a:pPr eaLnBrk="1" hangingPunct="1"/>
            <a:r>
              <a:rPr lang="zh-TW" altLang="en-US" smtClean="0">
                <a:solidFill>
                  <a:srgbClr val="00CC00"/>
                </a:solidFill>
              </a:rPr>
              <a:t>非點源：</a:t>
            </a:r>
            <a:r>
              <a:rPr lang="zh-TW" altLang="en-US" sz="2800" b="0" smtClean="0"/>
              <a:t>推行農地適當施肥，整治森林等対策、</a:t>
            </a:r>
          </a:p>
          <a:p>
            <a:pPr eaLnBrk="1" hangingPunct="1"/>
            <a:r>
              <a:rPr lang="zh-TW" altLang="en-US" smtClean="0">
                <a:solidFill>
                  <a:srgbClr val="00CC00"/>
                </a:solidFill>
              </a:rPr>
              <a:t>湖内対策：</a:t>
            </a:r>
            <a:r>
              <a:rPr lang="zh-TW" altLang="en-US" sz="2800" b="0" smtClean="0"/>
              <a:t>泥浚渫等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B8D31D-632E-4125-A20C-49F690A9F78F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6985000" cy="793750"/>
          </a:xfrm>
        </p:spPr>
        <p:txBody>
          <a:bodyPr/>
          <a:lstStyle/>
          <a:p>
            <a:pPr eaLnBrk="1" hangingPunct="1"/>
            <a:r>
              <a:rPr lang="en-US" altLang="zh-TW" sz="3600" smtClean="0">
                <a:latin typeface="Times New Roman" panose="02020603050405020304" pitchFamily="18" charset="0"/>
              </a:rPr>
              <a:t>(1)</a:t>
            </a:r>
            <a:r>
              <a:rPr lang="zh-TW" altLang="zh-TW" sz="3200" smtClean="0"/>
              <a:t>霞浦湖水質保全</a:t>
            </a:r>
            <a:r>
              <a:rPr lang="zh-TW" altLang="en-US" sz="3200" smtClean="0">
                <a:latin typeface="Times New Roman" panose="02020603050405020304" pitchFamily="18" charset="0"/>
              </a:rPr>
              <a:t>第一期</a:t>
            </a:r>
            <a:r>
              <a:rPr lang="en-US" altLang="zh-TW" sz="3200" smtClean="0">
                <a:latin typeface="Times New Roman" panose="02020603050405020304" pitchFamily="18" charset="0"/>
              </a:rPr>
              <a:t>(1986-1990)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9732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mtClean="0">
                <a:latin typeface="Times New Roman" panose="02020603050405020304" pitchFamily="18" charset="0"/>
              </a:rPr>
              <a:t>a.</a:t>
            </a:r>
            <a:r>
              <a:rPr lang="zh-TW" altLang="en-US" smtClean="0">
                <a:latin typeface="Times New Roman" panose="02020603050405020304" pitchFamily="18" charset="0"/>
              </a:rPr>
              <a:t>計畫方針：</a:t>
            </a:r>
            <a:r>
              <a:rPr lang="zh-TW" altLang="en-US" sz="2800" b="0" smtClean="0">
                <a:latin typeface="Times New Roman" panose="02020603050405020304" pitchFamily="18" charset="0"/>
              </a:rPr>
              <a:t>對各污染源採取均衡管制，綜合推行「水源區整治計畫」及「湖之有機機能與水質優養防治計畫」 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mtClean="0">
                <a:latin typeface="Times New Roman" panose="02020603050405020304" pitchFamily="18" charset="0"/>
              </a:rPr>
              <a:t>b.</a:t>
            </a:r>
            <a:r>
              <a:rPr lang="zh-TW" altLang="en-US" smtClean="0">
                <a:latin typeface="Times New Roman" panose="02020603050405020304" pitchFamily="18" charset="0"/>
              </a:rPr>
              <a:t>目標：</a:t>
            </a:r>
          </a:p>
        </p:txBody>
      </p:sp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zh-TW" sz="1800" b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24364" name="Group 108"/>
          <p:cNvGraphicFramePr>
            <a:graphicFrameLocks noGrp="1"/>
          </p:cNvGraphicFramePr>
          <p:nvPr/>
        </p:nvGraphicFramePr>
        <p:xfrm>
          <a:off x="900113" y="3573463"/>
          <a:ext cx="6985000" cy="2286000"/>
        </p:xfrm>
        <a:graphic>
          <a:graphicData uri="http://schemas.openxmlformats.org/drawingml/2006/table">
            <a:tbl>
              <a:tblPr/>
              <a:tblGrid>
                <a:gridCol w="349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水域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COD</a:t>
                      </a:r>
                      <a:r>
                        <a:rPr kumimoji="1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目標值</a:t>
                      </a: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西浦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8.9(7.2)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北浦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7.4(6.6)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常陸利根川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7.2(6.4)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全水域平均值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(6.8)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506" name="Text Box 109"/>
          <p:cNvSpPr txBox="1">
            <a:spLocks noChangeArrowheads="1"/>
          </p:cNvSpPr>
          <p:nvPr/>
        </p:nvSpPr>
        <p:spPr bwMode="auto">
          <a:xfrm>
            <a:off x="900113" y="6021388"/>
            <a:ext cx="5327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2400" b="0"/>
              <a:t>（）水質基準點之年平均值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9EE1B2-4297-4B07-99E9-300920148154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c.</a:t>
            </a:r>
            <a:r>
              <a:rPr lang="zh-TW" altLang="en-US" smtClean="0"/>
              <a:t>方法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(a)</a:t>
            </a:r>
            <a:r>
              <a:rPr lang="zh-TW" altLang="en-US" sz="2800" smtClean="0">
                <a:latin typeface="Times New Roman" panose="02020603050405020304" pitchFamily="18" charset="0"/>
              </a:rPr>
              <a:t>點源處理設備：	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smtClean="0">
                <a:latin typeface="Times New Roman" panose="02020603050405020304" pitchFamily="18" charset="0"/>
              </a:rPr>
              <a:t>污水下水道處理</a:t>
            </a:r>
            <a:r>
              <a:rPr lang="en-US" altLang="zh-TW" sz="2800" smtClean="0">
                <a:latin typeface="Times New Roman" panose="02020603050405020304" pitchFamily="18" charset="0"/>
              </a:rPr>
              <a:t>36.6</a:t>
            </a:r>
            <a:r>
              <a:rPr lang="zh-TW" altLang="en-US" sz="2800" smtClean="0">
                <a:latin typeface="Times New Roman" panose="02020603050405020304" pitchFamily="18" charset="0"/>
              </a:rPr>
              <a:t>萬人。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smtClean="0">
                <a:latin typeface="Times New Roman" panose="02020603050405020304" pitchFamily="18" charset="0"/>
              </a:rPr>
              <a:t>新設水肥處理場，整治</a:t>
            </a:r>
            <a:r>
              <a:rPr lang="en-US" altLang="zh-TW" sz="2800" smtClean="0">
                <a:latin typeface="Times New Roman" panose="02020603050405020304" pitchFamily="18" charset="0"/>
              </a:rPr>
              <a:t>145</a:t>
            </a:r>
            <a:r>
              <a:rPr lang="zh-TW" altLang="en-US" sz="2800" smtClean="0">
                <a:latin typeface="Times New Roman" panose="02020603050405020304" pitchFamily="18" charset="0"/>
              </a:rPr>
              <a:t>個農村集落</a:t>
            </a:r>
            <a:r>
              <a:rPr lang="en-US" altLang="zh-TW" sz="2800" smtClean="0">
                <a:latin typeface="Times New Roman" panose="02020603050405020304" pitchFamily="18" charset="0"/>
              </a:rPr>
              <a:t>(5.4</a:t>
            </a:r>
            <a:r>
              <a:rPr lang="zh-TW" altLang="en-US" sz="2800" smtClean="0">
                <a:latin typeface="Times New Roman" panose="02020603050405020304" pitchFamily="18" charset="0"/>
              </a:rPr>
              <a:t>萬人</a:t>
            </a:r>
            <a:r>
              <a:rPr lang="en-US" altLang="zh-TW" sz="2800" smtClean="0">
                <a:latin typeface="Times New Roman" panose="02020603050405020304" pitchFamily="18" charset="0"/>
              </a:rPr>
              <a:t>)</a:t>
            </a:r>
            <a:r>
              <a:rPr lang="zh-TW" altLang="en-US" sz="2800" smtClean="0">
                <a:latin typeface="Times New Roman" panose="02020603050405020304" pitchFamily="18" charset="0"/>
              </a:rPr>
              <a:t>的排水設備。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smtClean="0">
                <a:latin typeface="Times New Roman" panose="02020603050405020304" pitchFamily="18" charset="0"/>
              </a:rPr>
              <a:t>家畜糞尿處理整治</a:t>
            </a:r>
            <a:r>
              <a:rPr lang="en-US" altLang="zh-TW" sz="2800" smtClean="0">
                <a:latin typeface="Times New Roman" panose="02020603050405020304" pitchFamily="18" charset="0"/>
              </a:rPr>
              <a:t>250</a:t>
            </a:r>
            <a:r>
              <a:rPr lang="zh-TW" altLang="en-US" sz="2800" smtClean="0">
                <a:latin typeface="Times New Roman" panose="02020603050405020304" pitchFamily="18" charset="0"/>
              </a:rPr>
              <a:t>處，飼料管理設備</a:t>
            </a:r>
            <a:r>
              <a:rPr lang="en-US" altLang="zh-TW" sz="2800" smtClean="0">
                <a:latin typeface="Times New Roman" panose="02020603050405020304" pitchFamily="18" charset="0"/>
              </a:rPr>
              <a:t>60</a:t>
            </a:r>
            <a:r>
              <a:rPr lang="zh-TW" altLang="en-US" sz="2800" smtClean="0">
                <a:latin typeface="Times New Roman" panose="02020603050405020304" pitchFamily="18" charset="0"/>
              </a:rPr>
              <a:t>處。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smtClean="0">
                <a:latin typeface="Times New Roman" panose="02020603050405020304" pitchFamily="18" charset="0"/>
              </a:rPr>
              <a:t>設置</a:t>
            </a:r>
            <a:r>
              <a:rPr lang="en-US" altLang="zh-TW" sz="2800" smtClean="0">
                <a:latin typeface="Times New Roman" panose="02020603050405020304" pitchFamily="18" charset="0"/>
              </a:rPr>
              <a:t>150t/d</a:t>
            </a:r>
            <a:r>
              <a:rPr lang="zh-TW" altLang="en-US" sz="2800" smtClean="0">
                <a:latin typeface="Times New Roman" panose="02020603050405020304" pitchFamily="18" charset="0"/>
              </a:rPr>
              <a:t>垃圾場、</a:t>
            </a:r>
            <a:r>
              <a:rPr lang="en-US" altLang="zh-TW" sz="2800" smtClean="0">
                <a:latin typeface="Times New Roman" panose="02020603050405020304" pitchFamily="18" charset="0"/>
              </a:rPr>
              <a:t>150t/d</a:t>
            </a:r>
            <a:r>
              <a:rPr lang="zh-TW" altLang="en-US" sz="2800" smtClean="0">
                <a:latin typeface="Times New Roman" panose="02020603050405020304" pitchFamily="18" charset="0"/>
              </a:rPr>
              <a:t>粗大垃圾場和整治</a:t>
            </a:r>
            <a:r>
              <a:rPr lang="en-US" altLang="zh-TW" sz="2800" smtClean="0">
                <a:latin typeface="Times New Roman" panose="02020603050405020304" pitchFamily="18" charset="0"/>
              </a:rPr>
              <a:t>2000m</a:t>
            </a:r>
            <a:r>
              <a:rPr lang="en-US" altLang="zh-TW" sz="2800" baseline="30000" smtClean="0">
                <a:latin typeface="Times New Roman" panose="02020603050405020304" pitchFamily="18" charset="0"/>
              </a:rPr>
              <a:t>3</a:t>
            </a:r>
            <a:r>
              <a:rPr lang="zh-TW" altLang="en-US" sz="2800" smtClean="0">
                <a:latin typeface="Times New Roman" panose="02020603050405020304" pitchFamily="18" charset="0"/>
              </a:rPr>
              <a:t>最後處分場。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(b)</a:t>
            </a:r>
            <a:r>
              <a:rPr lang="zh-TW" altLang="en-US" sz="2800" smtClean="0">
                <a:latin typeface="Times New Roman" panose="02020603050405020304" pitchFamily="18" charset="0"/>
              </a:rPr>
              <a:t>直接淨化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smtClean="0">
                <a:latin typeface="Times New Roman" panose="02020603050405020304" pitchFamily="18" charset="0"/>
              </a:rPr>
              <a:t>流入河川</a:t>
            </a:r>
            <a:r>
              <a:rPr lang="en-US" altLang="zh-TW" sz="2800" smtClean="0">
                <a:latin typeface="Times New Roman" panose="02020603050405020304" pitchFamily="18" charset="0"/>
              </a:rPr>
              <a:t>(</a:t>
            </a:r>
            <a:r>
              <a:rPr lang="zh-TW" altLang="en-US" sz="2800" smtClean="0">
                <a:latin typeface="Times New Roman" panose="02020603050405020304" pitchFamily="18" charset="0"/>
              </a:rPr>
              <a:t>城下川、境川</a:t>
            </a:r>
            <a:r>
              <a:rPr lang="en-US" altLang="zh-TW" sz="2800" smtClean="0">
                <a:latin typeface="Times New Roman" panose="02020603050405020304" pitchFamily="18" charset="0"/>
              </a:rPr>
              <a:t>)</a:t>
            </a:r>
            <a:r>
              <a:rPr lang="zh-TW" altLang="en-US" sz="2800" smtClean="0">
                <a:latin typeface="Times New Roman" panose="02020603050405020304" pitchFamily="18" charset="0"/>
              </a:rPr>
              <a:t>及湖內</a:t>
            </a:r>
            <a:r>
              <a:rPr lang="en-US" altLang="zh-TW" sz="2800" smtClean="0">
                <a:latin typeface="Times New Roman" panose="02020603050405020304" pitchFamily="18" charset="0"/>
              </a:rPr>
              <a:t>(</a:t>
            </a:r>
            <a:r>
              <a:rPr lang="zh-TW" altLang="en-US" sz="2800" smtClean="0">
                <a:latin typeface="Times New Roman" panose="02020603050405020304" pitchFamily="18" charset="0"/>
              </a:rPr>
              <a:t>土浦沖、高崎沖</a:t>
            </a:r>
            <a:r>
              <a:rPr lang="en-US" altLang="zh-TW" sz="2800" smtClean="0">
                <a:latin typeface="Times New Roman" panose="02020603050405020304" pitchFamily="18" charset="0"/>
              </a:rPr>
              <a:t>)</a:t>
            </a:r>
            <a:r>
              <a:rPr lang="zh-TW" altLang="en-US" sz="2800" smtClean="0">
                <a:latin typeface="Times New Roman" panose="02020603050405020304" pitchFamily="18" charset="0"/>
              </a:rPr>
              <a:t>的底泥峻泄和藻類去除。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C996EB-A107-4B1B-97AD-67F8FD6C19F2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smtClean="0">
                <a:latin typeface="Times New Roman" panose="02020603050405020304" pitchFamily="18" charset="0"/>
              </a:rPr>
              <a:t>(c) </a:t>
            </a:r>
            <a:r>
              <a:rPr lang="zh-TW" altLang="en-US" sz="3200" smtClean="0">
                <a:latin typeface="Times New Roman" panose="02020603050405020304" pitchFamily="18" charset="0"/>
              </a:rPr>
              <a:t>管制及其他措施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327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2400" smtClean="0"/>
              <a:t>工廠排水對策：</a:t>
            </a:r>
            <a:r>
              <a:rPr lang="zh-TW" altLang="en-US" sz="2400" b="0" smtClean="0"/>
              <a:t>加強監測徹底執行放流水標準、依據湖沼法抑制污染負荷增大。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2400" smtClean="0"/>
              <a:t>生活排水對策：</a:t>
            </a:r>
            <a:r>
              <a:rPr lang="zh-TW" altLang="en-US" sz="2400" b="0" smtClean="0"/>
              <a:t>維護管理合併淨化槽，促進生活雜排水處理，推行無磷清潔劑，防止廚餘和殘油排出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2400" smtClean="0"/>
              <a:t>畜產系對策：</a:t>
            </a:r>
            <a:r>
              <a:rPr lang="zh-TW" altLang="en-US" sz="2400" b="0" smtClean="0"/>
              <a:t>放流水管制、畜舍構造與使用方法改善、促進糞尿農地還原正常化。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2400" smtClean="0"/>
              <a:t>水產系對策：</a:t>
            </a:r>
            <a:r>
              <a:rPr lang="zh-TW" altLang="en-US" sz="2400" b="0" smtClean="0"/>
              <a:t>依據湖沼法標準規定投入飼料量、生產規模正常化、魚種改變、推行規模縮小化。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2400" smtClean="0"/>
              <a:t>農業用地對策：</a:t>
            </a:r>
            <a:r>
              <a:rPr lang="zh-TW" altLang="en-US" sz="2400" b="0" smtClean="0"/>
              <a:t>施肥正常化、灌溉水管理合理化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2400" smtClean="0"/>
              <a:t>市街地等對策：</a:t>
            </a:r>
            <a:r>
              <a:rPr lang="zh-TW" altLang="en-US" sz="2400" b="0" smtClean="0"/>
              <a:t>宣傳當地居民清掃街道、小水路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2400" smtClean="0"/>
              <a:t>自然環境之保護</a:t>
            </a:r>
            <a:r>
              <a:rPr lang="zh-TW" altLang="en-US" sz="2400" b="0" smtClean="0"/>
              <a:t>：保護綠地和湖邊自然環境。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2400" smtClean="0"/>
              <a:t>其他：</a:t>
            </a:r>
            <a:r>
              <a:rPr lang="zh-TW" altLang="en-US" sz="2400" b="0" smtClean="0"/>
              <a:t>市街、村設置地方水質監查員、研究中心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32D603A-56F3-4C4D-ABC2-17F7968066AA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6767512" cy="793750"/>
          </a:xfrm>
        </p:spPr>
        <p:txBody>
          <a:bodyPr/>
          <a:lstStyle/>
          <a:p>
            <a:pPr eaLnBrk="1" hangingPunct="1"/>
            <a:r>
              <a:rPr lang="en-US" altLang="zh-TW" sz="3200" b="0" smtClean="0">
                <a:latin typeface="Times New Roman" panose="02020603050405020304" pitchFamily="18" charset="0"/>
              </a:rPr>
              <a:t>(2)</a:t>
            </a:r>
            <a:r>
              <a:rPr lang="zh-TW" altLang="zh-TW" sz="3200" smtClean="0"/>
              <a:t>霞浦湖</a:t>
            </a:r>
            <a:r>
              <a:rPr lang="zh-TW" altLang="en-US" sz="3200" smtClean="0">
                <a:latin typeface="Times New Roman" panose="02020603050405020304" pitchFamily="18" charset="0"/>
              </a:rPr>
              <a:t>水質保全第二期</a:t>
            </a:r>
            <a:r>
              <a:rPr lang="en-US" altLang="zh-TW" sz="3200" smtClean="0">
                <a:latin typeface="Times New Roman" panose="02020603050405020304" pitchFamily="18" charset="0"/>
              </a:rPr>
              <a:t>(1991-1995)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smtClean="0"/>
              <a:t>目標：全水域平均值：</a:t>
            </a:r>
            <a:r>
              <a:rPr lang="en-US" altLang="zh-TW" sz="2400" smtClean="0"/>
              <a:t>COD=6.1</a:t>
            </a:r>
            <a:r>
              <a:rPr lang="zh-TW" altLang="en-US" sz="2400" smtClean="0"/>
              <a:t>、</a:t>
            </a:r>
            <a:r>
              <a:rPr lang="en-US" altLang="zh-TW" sz="2400" smtClean="0"/>
              <a:t>TN</a:t>
            </a:r>
            <a:r>
              <a:rPr lang="zh-TW" altLang="en-US" sz="2400" smtClean="0"/>
              <a:t>＝</a:t>
            </a:r>
            <a:r>
              <a:rPr lang="en-US" altLang="zh-TW" sz="2400" smtClean="0"/>
              <a:t>0.8</a:t>
            </a:r>
            <a:r>
              <a:rPr lang="zh-TW" altLang="en-US" sz="2400" smtClean="0"/>
              <a:t>、</a:t>
            </a:r>
            <a:r>
              <a:rPr lang="en-US" altLang="zh-TW" sz="2400" smtClean="0"/>
              <a:t>TP</a:t>
            </a:r>
            <a:r>
              <a:rPr lang="zh-TW" altLang="en-US" sz="2400" smtClean="0"/>
              <a:t>＝</a:t>
            </a:r>
            <a:r>
              <a:rPr lang="en-US" altLang="zh-TW" sz="2400" smtClean="0"/>
              <a:t>0.051 mg/L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/>
              <a:t>策略：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400" smtClean="0">
                <a:solidFill>
                  <a:srgbClr val="00CC00"/>
                </a:solidFill>
                <a:latin typeface="Times New Roman" panose="02020603050405020304" pitchFamily="18" charset="0"/>
              </a:rPr>
              <a:t>(a)</a:t>
            </a:r>
            <a:r>
              <a:rPr lang="zh-TW" altLang="en-US" sz="2400" smtClean="0">
                <a:solidFill>
                  <a:srgbClr val="00CC00"/>
                </a:solidFill>
                <a:latin typeface="Times New Roman" panose="02020603050405020304" pitchFamily="18" charset="0"/>
              </a:rPr>
              <a:t>點源處理設備：</a:t>
            </a:r>
            <a:r>
              <a:rPr lang="zh-TW" altLang="en-US" sz="2400" smtClean="0">
                <a:latin typeface="Times New Roman" panose="02020603050405020304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污水下水道處理增加</a:t>
            </a:r>
            <a:r>
              <a:rPr lang="en-US" altLang="zh-TW" sz="2400" smtClean="0">
                <a:latin typeface="Times New Roman" panose="02020603050405020304" pitchFamily="18" charset="0"/>
              </a:rPr>
              <a:t>14.5</a:t>
            </a:r>
            <a:r>
              <a:rPr lang="zh-TW" altLang="en-US" sz="2400" smtClean="0">
                <a:latin typeface="Times New Roman" panose="02020603050405020304" pitchFamily="18" charset="0"/>
              </a:rPr>
              <a:t>萬人，推行去</a:t>
            </a:r>
            <a:r>
              <a:rPr lang="en-US" altLang="zh-TW" sz="2400" smtClean="0">
                <a:latin typeface="Times New Roman" panose="02020603050405020304" pitchFamily="18" charset="0"/>
              </a:rPr>
              <a:t>N</a:t>
            </a:r>
            <a:r>
              <a:rPr lang="zh-TW" altLang="en-US" sz="2400" smtClean="0">
                <a:latin typeface="Times New Roman" panose="02020603050405020304" pitchFamily="18" charset="0"/>
              </a:rPr>
              <a:t>、</a:t>
            </a:r>
            <a:r>
              <a:rPr lang="en-US" altLang="zh-TW" sz="2400" smtClean="0">
                <a:latin typeface="Times New Roman" panose="02020603050405020304" pitchFamily="18" charset="0"/>
              </a:rPr>
              <a:t>P</a:t>
            </a:r>
            <a:r>
              <a:rPr lang="zh-TW" altLang="en-US" sz="2400" smtClean="0">
                <a:latin typeface="Times New Roman" panose="02020603050405020304" pitchFamily="18" charset="0"/>
              </a:rPr>
              <a:t>高級處理。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進行</a:t>
            </a:r>
            <a:r>
              <a:rPr lang="en-US" altLang="zh-TW" sz="2400" smtClean="0">
                <a:latin typeface="Times New Roman" panose="02020603050405020304" pitchFamily="18" charset="0"/>
              </a:rPr>
              <a:t>132</a:t>
            </a:r>
            <a:r>
              <a:rPr lang="zh-TW" altLang="en-US" sz="2400" smtClean="0">
                <a:latin typeface="Times New Roman" panose="02020603050405020304" pitchFamily="18" charset="0"/>
              </a:rPr>
              <a:t>個農村集落</a:t>
            </a:r>
            <a:r>
              <a:rPr lang="en-US" altLang="zh-TW" sz="2400" smtClean="0">
                <a:latin typeface="Times New Roman" panose="02020603050405020304" pitchFamily="18" charset="0"/>
              </a:rPr>
              <a:t>(5</a:t>
            </a:r>
            <a:r>
              <a:rPr lang="zh-TW" altLang="en-US" sz="2400" smtClean="0">
                <a:latin typeface="Times New Roman" panose="02020603050405020304" pitchFamily="18" charset="0"/>
              </a:rPr>
              <a:t>萬人</a:t>
            </a:r>
            <a:r>
              <a:rPr lang="en-US" altLang="zh-TW" sz="2400" smtClean="0">
                <a:latin typeface="Times New Roman" panose="02020603050405020304" pitchFamily="18" charset="0"/>
              </a:rPr>
              <a:t>)</a:t>
            </a:r>
            <a:r>
              <a:rPr lang="zh-TW" altLang="en-US" sz="2400" smtClean="0">
                <a:latin typeface="Times New Roman" panose="02020603050405020304" pitchFamily="18" charset="0"/>
              </a:rPr>
              <a:t>去除</a:t>
            </a:r>
            <a:r>
              <a:rPr lang="en-US" altLang="zh-TW" sz="2400" smtClean="0">
                <a:latin typeface="Times New Roman" panose="02020603050405020304" pitchFamily="18" charset="0"/>
              </a:rPr>
              <a:t>N</a:t>
            </a:r>
            <a:r>
              <a:rPr lang="zh-TW" altLang="en-US" sz="2400" smtClean="0">
                <a:latin typeface="Times New Roman" panose="02020603050405020304" pitchFamily="18" charset="0"/>
              </a:rPr>
              <a:t>、</a:t>
            </a:r>
            <a:r>
              <a:rPr lang="en-US" altLang="zh-TW" sz="2400" smtClean="0">
                <a:latin typeface="Times New Roman" panose="02020603050405020304" pitchFamily="18" charset="0"/>
              </a:rPr>
              <a:t>P</a:t>
            </a:r>
            <a:r>
              <a:rPr lang="zh-TW" altLang="en-US" sz="2400" smtClean="0">
                <a:latin typeface="Times New Roman" panose="02020603050405020304" pitchFamily="18" charset="0"/>
              </a:rPr>
              <a:t>處理設備。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合併淨化槽整治</a:t>
            </a:r>
            <a:r>
              <a:rPr lang="en-US" altLang="zh-TW" sz="2400" smtClean="0">
                <a:latin typeface="Times New Roman" panose="02020603050405020304" pitchFamily="18" charset="0"/>
              </a:rPr>
              <a:t>3123</a:t>
            </a:r>
            <a:r>
              <a:rPr lang="zh-TW" altLang="en-US" sz="2400" smtClean="0">
                <a:latin typeface="Times New Roman" panose="02020603050405020304" pitchFamily="18" charset="0"/>
              </a:rPr>
              <a:t>個</a:t>
            </a:r>
            <a:r>
              <a:rPr lang="en-US" altLang="zh-TW" sz="2400" smtClean="0">
                <a:latin typeface="Times New Roman" panose="02020603050405020304" pitchFamily="18" charset="0"/>
              </a:rPr>
              <a:t>2.5</a:t>
            </a:r>
            <a:r>
              <a:rPr lang="zh-TW" altLang="en-US" sz="2400" smtClean="0">
                <a:latin typeface="Times New Roman" panose="02020603050405020304" pitchFamily="18" charset="0"/>
              </a:rPr>
              <a:t>萬人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水肥處理廠整治</a:t>
            </a:r>
            <a:r>
              <a:rPr lang="en-US" altLang="zh-TW" sz="2400" smtClean="0">
                <a:latin typeface="Times New Roman" panose="02020603050405020304" pitchFamily="18" charset="0"/>
              </a:rPr>
              <a:t>4</a:t>
            </a:r>
            <a:r>
              <a:rPr lang="zh-TW" altLang="en-US" sz="2400" smtClean="0">
                <a:latin typeface="Times New Roman" panose="02020603050405020304" pitchFamily="18" charset="0"/>
              </a:rPr>
              <a:t>個，去</a:t>
            </a:r>
            <a:r>
              <a:rPr lang="en-US" altLang="zh-TW" sz="2400" smtClean="0">
                <a:latin typeface="Times New Roman" panose="02020603050405020304" pitchFamily="18" charset="0"/>
              </a:rPr>
              <a:t>N</a:t>
            </a:r>
            <a:r>
              <a:rPr lang="zh-TW" altLang="en-US" sz="2400" smtClean="0">
                <a:latin typeface="Times New Roman" panose="02020603050405020304" pitchFamily="18" charset="0"/>
              </a:rPr>
              <a:t>、</a:t>
            </a:r>
            <a:r>
              <a:rPr lang="en-US" altLang="zh-TW" sz="2400" smtClean="0">
                <a:latin typeface="Times New Roman" panose="02020603050405020304" pitchFamily="18" charset="0"/>
              </a:rPr>
              <a:t>P</a:t>
            </a:r>
            <a:r>
              <a:rPr lang="zh-TW" altLang="en-US" sz="2400" smtClean="0">
                <a:latin typeface="Times New Roman" panose="02020603050405020304" pitchFamily="18" charset="0"/>
              </a:rPr>
              <a:t>處理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家畜糞尿處理</a:t>
            </a:r>
            <a:r>
              <a:rPr lang="en-US" altLang="zh-TW" sz="2400" smtClean="0">
                <a:latin typeface="Times New Roman" panose="02020603050405020304" pitchFamily="18" charset="0"/>
              </a:rPr>
              <a:t>(</a:t>
            </a:r>
            <a:r>
              <a:rPr lang="zh-TW" altLang="en-US" sz="2400" smtClean="0">
                <a:latin typeface="Times New Roman" panose="02020603050405020304" pitchFamily="18" charset="0"/>
              </a:rPr>
              <a:t>堆肥</a:t>
            </a:r>
            <a:r>
              <a:rPr lang="en-US" altLang="zh-TW" sz="2400" smtClean="0">
                <a:latin typeface="Times New Roman" panose="02020603050405020304" pitchFamily="18" charset="0"/>
              </a:rPr>
              <a:t>)</a:t>
            </a:r>
            <a:r>
              <a:rPr lang="zh-TW" altLang="en-US" sz="2400" smtClean="0">
                <a:latin typeface="Times New Roman" panose="02020603050405020304" pitchFamily="18" charset="0"/>
              </a:rPr>
              <a:t>整治</a:t>
            </a:r>
            <a:r>
              <a:rPr lang="en-US" altLang="zh-TW" sz="2400" smtClean="0">
                <a:latin typeface="Times New Roman" panose="02020603050405020304" pitchFamily="18" charset="0"/>
              </a:rPr>
              <a:t>74 set</a:t>
            </a:r>
            <a:r>
              <a:rPr lang="zh-TW" altLang="en-US" sz="2400" smtClean="0">
                <a:latin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垃圾處理</a:t>
            </a:r>
            <a:r>
              <a:rPr lang="en-US" altLang="zh-TW" sz="2400" smtClean="0">
                <a:latin typeface="Times New Roman" panose="02020603050405020304" pitchFamily="18" charset="0"/>
              </a:rPr>
              <a:t>(8</a:t>
            </a:r>
            <a:r>
              <a:rPr lang="zh-TW" altLang="en-US" sz="2400" smtClean="0">
                <a:latin typeface="Times New Roman" panose="02020603050405020304" pitchFamily="18" charset="0"/>
              </a:rPr>
              <a:t>個</a:t>
            </a:r>
            <a:r>
              <a:rPr lang="en-US" altLang="zh-TW" sz="2400" smtClean="0">
                <a:latin typeface="Times New Roman" panose="02020603050405020304" pitchFamily="18" charset="0"/>
              </a:rPr>
              <a:t>665t/d)</a:t>
            </a:r>
            <a:r>
              <a:rPr lang="zh-TW" altLang="en-US" sz="2400" smtClean="0">
                <a:latin typeface="Times New Roman" panose="02020603050405020304" pitchFamily="18" charset="0"/>
              </a:rPr>
              <a:t>、粗大垃圾場</a:t>
            </a:r>
            <a:r>
              <a:rPr lang="en-US" altLang="zh-TW" sz="2400" smtClean="0">
                <a:latin typeface="Times New Roman" panose="02020603050405020304" pitchFamily="18" charset="0"/>
              </a:rPr>
              <a:t>(7</a:t>
            </a:r>
            <a:r>
              <a:rPr lang="zh-TW" altLang="en-US" sz="2400" smtClean="0">
                <a:latin typeface="Times New Roman" panose="02020603050405020304" pitchFamily="18" charset="0"/>
              </a:rPr>
              <a:t>個</a:t>
            </a:r>
            <a:r>
              <a:rPr lang="en-US" altLang="zh-TW" sz="2400" smtClean="0">
                <a:latin typeface="Times New Roman" panose="02020603050405020304" pitchFamily="18" charset="0"/>
              </a:rPr>
              <a:t>305t/d) </a:t>
            </a:r>
            <a:r>
              <a:rPr lang="zh-TW" altLang="en-US" sz="2400" smtClean="0">
                <a:latin typeface="Times New Roman" panose="02020603050405020304" pitchFamily="18" charset="0"/>
              </a:rPr>
              <a:t>、最後處分場</a:t>
            </a:r>
            <a:r>
              <a:rPr lang="en-US" altLang="zh-TW" sz="2400" smtClean="0">
                <a:latin typeface="Times New Roman" panose="02020603050405020304" pitchFamily="18" charset="0"/>
              </a:rPr>
              <a:t>8</a:t>
            </a:r>
            <a:r>
              <a:rPr lang="zh-TW" altLang="en-US" sz="2400" smtClean="0">
                <a:latin typeface="Times New Roman" panose="02020603050405020304" pitchFamily="18" charset="0"/>
              </a:rPr>
              <a:t>個</a:t>
            </a:r>
            <a:r>
              <a:rPr lang="en-US" altLang="zh-TW" sz="2400" smtClean="0">
                <a:latin typeface="Times New Roman" panose="02020603050405020304" pitchFamily="18" charset="0"/>
              </a:rPr>
              <a:t>1503m</a:t>
            </a:r>
            <a:r>
              <a:rPr lang="en-US" altLang="zh-TW" sz="2400" baseline="300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400" smtClean="0">
                <a:solidFill>
                  <a:srgbClr val="00CC00"/>
                </a:solidFill>
                <a:latin typeface="Times New Roman" panose="02020603050405020304" pitchFamily="18" charset="0"/>
              </a:rPr>
              <a:t>(b)</a:t>
            </a:r>
            <a:r>
              <a:rPr lang="zh-TW" altLang="en-US" sz="2400" smtClean="0">
                <a:solidFill>
                  <a:srgbClr val="00CC00"/>
                </a:solidFill>
                <a:latin typeface="Times New Roman" panose="02020603050405020304" pitchFamily="18" charset="0"/>
              </a:rPr>
              <a:t>直接淨化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流入河川 及湖內底泥峻泄，直生淨化設施和藻類去除。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1A2D34-F714-495A-A2A7-4E2CFE43E491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smtClean="0">
                <a:solidFill>
                  <a:srgbClr val="00CC00"/>
                </a:solidFill>
                <a:latin typeface="Times New Roman" panose="02020603050405020304" pitchFamily="18" charset="0"/>
              </a:rPr>
              <a:t>(c) </a:t>
            </a:r>
            <a:r>
              <a:rPr lang="zh-TW" altLang="en-US" sz="3200" smtClean="0">
                <a:solidFill>
                  <a:srgbClr val="00CC00"/>
                </a:solidFill>
                <a:latin typeface="Times New Roman" panose="02020603050405020304" pitchFamily="18" charset="0"/>
              </a:rPr>
              <a:t>管制及其他措施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6610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工廠排水對策：</a:t>
            </a:r>
            <a:r>
              <a:rPr lang="zh-TW" altLang="en-US" sz="2400" b="0" smtClean="0"/>
              <a:t>加強監測徹底執行放流水標準、依據湖沼法抑制污染負荷增大。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生活排水對策：</a:t>
            </a:r>
            <a:r>
              <a:rPr lang="zh-TW" altLang="en-US" sz="2400" b="0" smtClean="0"/>
              <a:t>持續下水道建設，依水污染法指定區域加強廣告和污染水域直接淨化。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畜產系對策：</a:t>
            </a:r>
            <a:r>
              <a:rPr lang="zh-TW" altLang="en-US" sz="2400" b="0" smtClean="0"/>
              <a:t>畜舍構造與使用方法改善、促進糞尿肥料化設施正常處理。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水產系對策：</a:t>
            </a:r>
            <a:r>
              <a:rPr lang="zh-TW" altLang="en-US" sz="2400" b="0" smtClean="0"/>
              <a:t>與第一期同。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農業用地對策：</a:t>
            </a:r>
            <a:r>
              <a:rPr lang="zh-TW" altLang="en-US" sz="2400" b="0" smtClean="0"/>
              <a:t>施肥正常化、推行緩效性肥料</a:t>
            </a:r>
            <a:r>
              <a:rPr lang="en-US" altLang="zh-TW" sz="2400" b="0" smtClean="0"/>
              <a:t>(</a:t>
            </a:r>
            <a:r>
              <a:rPr lang="zh-TW" altLang="en-US" sz="2400" b="0" smtClean="0"/>
              <a:t>肥料上有裹覆ㄧ層樹脂，會緩慢釋放肥料 ，不需經過溶解，可直接撒佈於土壤上</a:t>
            </a:r>
            <a:r>
              <a:rPr lang="zh-TW" altLang="en-US" sz="2400" smtClean="0"/>
              <a:t> </a:t>
            </a:r>
            <a:r>
              <a:rPr lang="en-US" altLang="zh-TW" sz="2400" b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市街地等對策：</a:t>
            </a:r>
            <a:r>
              <a:rPr lang="zh-TW" altLang="en-US" sz="2400" b="0" smtClean="0"/>
              <a:t>宣傳當地居民清掃街道、小水路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自然環境之保護</a:t>
            </a:r>
            <a:r>
              <a:rPr lang="zh-TW" altLang="en-US" sz="2800" b="0" smtClean="0"/>
              <a:t>：</a:t>
            </a:r>
            <a:r>
              <a:rPr lang="zh-TW" altLang="en-US" sz="2400" b="0" smtClean="0"/>
              <a:t>保護森林、農業綠地的機能，保護綠地和湖邊自然環境。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其他：</a:t>
            </a:r>
            <a:r>
              <a:rPr lang="zh-TW" altLang="en-US" sz="2400" b="0" smtClean="0"/>
              <a:t>設置地方水質監查員、污染管制機構，調查研究自然淨化方法。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938A21D-8869-48EB-97F5-F394417426DC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6767512" cy="793750"/>
          </a:xfrm>
        </p:spPr>
        <p:txBody>
          <a:bodyPr/>
          <a:lstStyle/>
          <a:p>
            <a:pPr eaLnBrk="1" hangingPunct="1"/>
            <a:r>
              <a:rPr lang="en-US" altLang="zh-TW" sz="3200" b="0" smtClean="0">
                <a:latin typeface="Times New Roman" panose="02020603050405020304" pitchFamily="18" charset="0"/>
              </a:rPr>
              <a:t>(3)</a:t>
            </a:r>
            <a:r>
              <a:rPr lang="zh-TW" altLang="zh-TW" sz="3200" smtClean="0"/>
              <a:t>霞浦湖</a:t>
            </a:r>
            <a:r>
              <a:rPr lang="zh-TW" altLang="en-US" sz="3200" smtClean="0">
                <a:latin typeface="Times New Roman" panose="02020603050405020304" pitchFamily="18" charset="0"/>
              </a:rPr>
              <a:t>水質保全第三期</a:t>
            </a:r>
            <a:r>
              <a:rPr lang="en-US" altLang="zh-TW" sz="3200" smtClean="0">
                <a:latin typeface="Times New Roman" panose="02020603050405020304" pitchFamily="18" charset="0"/>
              </a:rPr>
              <a:t>(1996-2000)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目標：</a:t>
            </a:r>
            <a:r>
              <a:rPr lang="zh-TW" altLang="en-US" sz="2400" smtClean="0"/>
              <a:t>全水域平均值：</a:t>
            </a:r>
            <a:r>
              <a:rPr lang="zh-TW" altLang="en-US" sz="2800" smtClean="0"/>
              <a:t> </a:t>
            </a:r>
            <a:r>
              <a:rPr lang="en-US" altLang="zh-TW" sz="2400" b="0" smtClean="0">
                <a:latin typeface="Times New Roman" panose="02020603050405020304" pitchFamily="18" charset="0"/>
              </a:rPr>
              <a:t>COD</a:t>
            </a:r>
            <a:r>
              <a:rPr lang="zh-TW" altLang="en-US" sz="2400" b="0" smtClean="0">
                <a:latin typeface="Times New Roman" panose="02020603050405020304" pitchFamily="18" charset="0"/>
              </a:rPr>
              <a:t>：</a:t>
            </a:r>
            <a:r>
              <a:rPr lang="en-US" altLang="zh-TW" sz="2400" b="0" smtClean="0">
                <a:latin typeface="Times New Roman" panose="02020603050405020304" pitchFamily="18" charset="0"/>
              </a:rPr>
              <a:t>8.4=&gt;7.4</a:t>
            </a:r>
            <a:r>
              <a:rPr lang="zh-TW" altLang="en-US" sz="2400" b="0" smtClean="0">
                <a:latin typeface="Times New Roman" panose="02020603050405020304" pitchFamily="18" charset="0"/>
              </a:rPr>
              <a:t>、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TW" altLang="en-US" sz="2400" b="0" smtClean="0">
                <a:latin typeface="Times New Roman" panose="02020603050405020304" pitchFamily="18" charset="0"/>
              </a:rPr>
              <a:t>	</a:t>
            </a:r>
            <a:r>
              <a:rPr lang="en-US" altLang="zh-TW" sz="2400" b="0" smtClean="0">
                <a:latin typeface="Times New Roman" panose="02020603050405020304" pitchFamily="18" charset="0"/>
              </a:rPr>
              <a:t>TN</a:t>
            </a:r>
            <a:r>
              <a:rPr lang="zh-TW" altLang="en-US" sz="2400" b="0" smtClean="0">
                <a:latin typeface="Times New Roman" panose="02020603050405020304" pitchFamily="18" charset="0"/>
              </a:rPr>
              <a:t>：</a:t>
            </a:r>
            <a:r>
              <a:rPr lang="en-US" altLang="zh-TW" sz="2400" b="0" smtClean="0">
                <a:latin typeface="Times New Roman" panose="02020603050405020304" pitchFamily="18" charset="0"/>
              </a:rPr>
              <a:t>0.87=&gt;0.83</a:t>
            </a:r>
            <a:r>
              <a:rPr lang="zh-TW" altLang="en-US" sz="2400" b="0" smtClean="0">
                <a:latin typeface="Times New Roman" panose="02020603050405020304" pitchFamily="18" charset="0"/>
              </a:rPr>
              <a:t>、</a:t>
            </a:r>
            <a:r>
              <a:rPr lang="en-US" altLang="zh-TW" sz="2400" b="0" smtClean="0">
                <a:latin typeface="Times New Roman" panose="02020603050405020304" pitchFamily="18" charset="0"/>
              </a:rPr>
              <a:t>TP</a:t>
            </a:r>
            <a:r>
              <a:rPr lang="zh-TW" altLang="en-US" sz="2400" b="0" smtClean="0">
                <a:latin typeface="Times New Roman" panose="02020603050405020304" pitchFamily="18" charset="0"/>
              </a:rPr>
              <a:t>：</a:t>
            </a:r>
            <a:r>
              <a:rPr lang="en-US" altLang="zh-TW" sz="2400" b="0" smtClean="0">
                <a:latin typeface="Times New Roman" panose="02020603050405020304" pitchFamily="18" charset="0"/>
              </a:rPr>
              <a:t>0.093</a:t>
            </a:r>
            <a:r>
              <a:rPr lang="zh-TW" altLang="en-US" sz="2400" b="0" smtClean="0">
                <a:latin typeface="Times New Roman" panose="02020603050405020304" pitchFamily="18" charset="0"/>
              </a:rPr>
              <a:t>＝</a:t>
            </a:r>
            <a:r>
              <a:rPr lang="en-US" altLang="zh-TW" sz="2400" b="0" smtClean="0">
                <a:latin typeface="Times New Roman" panose="02020603050405020304" pitchFamily="18" charset="0"/>
              </a:rPr>
              <a:t>&gt;0.085 mg/L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smtClean="0"/>
              <a:t>三期對策：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solidFill>
                  <a:srgbClr val="00CC00"/>
                </a:solidFill>
                <a:latin typeface="Times New Roman" panose="02020603050405020304" pitchFamily="18" charset="0"/>
              </a:rPr>
              <a:t>(a)</a:t>
            </a:r>
            <a:r>
              <a:rPr lang="zh-TW" altLang="en-US" sz="2800" smtClean="0">
                <a:solidFill>
                  <a:srgbClr val="00CC00"/>
                </a:solidFill>
                <a:latin typeface="Times New Roman" panose="02020603050405020304" pitchFamily="18" charset="0"/>
              </a:rPr>
              <a:t>持續進行工作：</a:t>
            </a:r>
            <a:r>
              <a:rPr lang="zh-TW" altLang="en-US" sz="2400" smtClean="0">
                <a:latin typeface="Times New Roman" panose="02020603050405020304" pitchFamily="18" charset="0"/>
              </a:rPr>
              <a:t>	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污水下水道：普及率</a:t>
            </a:r>
            <a:r>
              <a:rPr lang="en-US" altLang="zh-TW" sz="2400" smtClean="0">
                <a:latin typeface="Times New Roman" panose="02020603050405020304" pitchFamily="18" charset="0"/>
              </a:rPr>
              <a:t>42=&gt;53%</a:t>
            </a:r>
            <a:r>
              <a:rPr lang="zh-TW" altLang="en-US" sz="2400" smtClean="0">
                <a:latin typeface="Times New Roman" panose="02020603050405020304" pitchFamily="18" charset="0"/>
              </a:rPr>
              <a:t>，下水道水洗化率</a:t>
            </a:r>
            <a:r>
              <a:rPr lang="en-US" altLang="zh-TW" sz="2400" smtClean="0">
                <a:latin typeface="Times New Roman" panose="02020603050405020304" pitchFamily="18" charset="0"/>
              </a:rPr>
              <a:t>80=&gt;87.5%</a:t>
            </a:r>
            <a:r>
              <a:rPr lang="zh-TW" altLang="en-US" sz="2400" smtClean="0">
                <a:latin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進行農村集落從</a:t>
            </a:r>
            <a:r>
              <a:rPr lang="en-US" altLang="zh-TW" sz="2400" smtClean="0">
                <a:latin typeface="Times New Roman" panose="02020603050405020304" pitchFamily="18" charset="0"/>
              </a:rPr>
              <a:t>2.63</a:t>
            </a:r>
            <a:r>
              <a:rPr lang="zh-TW" altLang="en-US" sz="2400" smtClean="0">
                <a:latin typeface="Times New Roman" panose="02020603050405020304" pitchFamily="18" charset="0"/>
              </a:rPr>
              <a:t>萬人增加到</a:t>
            </a:r>
            <a:r>
              <a:rPr lang="en-US" altLang="zh-TW" sz="2400" smtClean="0">
                <a:latin typeface="Times New Roman" panose="02020603050405020304" pitchFamily="18" charset="0"/>
              </a:rPr>
              <a:t>6.81</a:t>
            </a:r>
            <a:r>
              <a:rPr lang="zh-TW" altLang="en-US" sz="2400" smtClean="0">
                <a:latin typeface="Times New Roman" panose="02020603050405020304" pitchFamily="18" charset="0"/>
              </a:rPr>
              <a:t>萬人。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推行合併淨化槽，抑制單獨淨化槽或轉換成合併淨化槽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家畜糞尿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400" smtClean="0">
                <a:latin typeface="Times New Roman" panose="02020603050405020304" pitchFamily="18" charset="0"/>
              </a:rPr>
              <a:t>強化工業事業廢水管制，推行企業環境管理與環境監察。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400" smtClean="0"/>
              <a:t>魚種改變、推行規模縮小化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400" smtClean="0">
                <a:latin typeface="Times New Roman" panose="02020603050405020304" pitchFamily="18" charset="0"/>
              </a:rPr>
              <a:t>促進霞浦湖之導水事業。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FD12C9-6707-4AAB-BD8B-69FB437C6035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smtClean="0">
                <a:solidFill>
                  <a:srgbClr val="00CC00"/>
                </a:solidFill>
                <a:latin typeface="Times New Roman" panose="02020603050405020304" pitchFamily="18" charset="0"/>
              </a:rPr>
              <a:t>(b) </a:t>
            </a:r>
            <a:r>
              <a:rPr lang="zh-TW" altLang="en-US" sz="3200" smtClean="0">
                <a:solidFill>
                  <a:srgbClr val="00CC00"/>
                </a:solidFill>
                <a:latin typeface="Times New Roman" panose="02020603050405020304" pitchFamily="18" charset="0"/>
              </a:rPr>
              <a:t>推行新淨化對策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6610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solidFill>
                  <a:srgbClr val="FF99FF"/>
                </a:solidFill>
              </a:rPr>
              <a:t>i.</a:t>
            </a:r>
            <a:r>
              <a:rPr lang="zh-TW" altLang="en-US" sz="2800" smtClean="0">
                <a:solidFill>
                  <a:srgbClr val="FF99FF"/>
                </a:solidFill>
              </a:rPr>
              <a:t>流域對策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b="0" smtClean="0"/>
              <a:t>削減農業非點源污染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b="0" smtClean="0"/>
              <a:t>活用自然淨化機能，淨化河水或生活排水路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b="0" smtClean="0"/>
              <a:t>推動綜合水質保護與環境保護事業：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800" b="0" smtClean="0"/>
              <a:t>	</a:t>
            </a:r>
            <a:r>
              <a:rPr lang="zh-TW" altLang="en-US" sz="2400" b="0" smtClean="0"/>
              <a:t>包括農村水質保護事業、河川治理事業和下水道事業和新技術的開發，利用水池、休耕地淨化水質，造成濕地，形成</a:t>
            </a:r>
            <a:r>
              <a:rPr lang="en-US" altLang="zh-TW" sz="2400" b="0" smtClean="0"/>
              <a:t>bio-tope(</a:t>
            </a:r>
            <a:r>
              <a:rPr lang="zh-TW" altLang="en-US" sz="2400" b="0" smtClean="0"/>
              <a:t>生物群集的生息空間</a:t>
            </a:r>
            <a:r>
              <a:rPr lang="en-US" altLang="zh-TW" sz="2400" b="0" smtClean="0"/>
              <a:t>)</a:t>
            </a:r>
            <a:r>
              <a:rPr lang="zh-TW" altLang="en-US" sz="2400" b="0" smtClean="0"/>
              <a:t>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solidFill>
                  <a:srgbClr val="FF99FF"/>
                </a:solidFill>
              </a:rPr>
              <a:t>ii.</a:t>
            </a:r>
            <a:r>
              <a:rPr lang="zh-TW" altLang="en-US" sz="2800" smtClean="0">
                <a:solidFill>
                  <a:srgbClr val="FF99FF"/>
                </a:solidFill>
              </a:rPr>
              <a:t>湖內對策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前濱及沿岸之整治與保護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浮水植物帶之整治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應用等植生淨化設施之整備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造成濕地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利用湖邊週圍水道淨化生活雜排水之策略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F0D4EA-86FF-42BE-A26D-153B082B0278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6165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mtClean="0">
                <a:solidFill>
                  <a:srgbClr val="FF99FF"/>
                </a:solidFill>
              </a:rPr>
              <a:t>iii. </a:t>
            </a:r>
            <a:r>
              <a:rPr lang="zh-TW" altLang="en-US" smtClean="0">
                <a:solidFill>
                  <a:srgbClr val="FF99FF"/>
                </a:solidFill>
              </a:rPr>
              <a:t>流域綜合管理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b="0" smtClean="0"/>
              <a:t>都市區流出負荷之抑制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b="0" smtClean="0"/>
              <a:t>保護生態系和恢復自然淨化機能：農地森林保護與利用、湖沼之保護與恢復</a:t>
            </a:r>
            <a:r>
              <a:rPr lang="en-US" altLang="zh-TW" sz="2800" b="0" smtClean="0"/>
              <a:t>(</a:t>
            </a:r>
            <a:r>
              <a:rPr lang="zh-TW" altLang="en-US" sz="2800" b="0" smtClean="0"/>
              <a:t>施放魚苗、捕抓與抑制外來魚種</a:t>
            </a:r>
            <a:r>
              <a:rPr lang="en-US" altLang="zh-TW" sz="2800" b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b="0" smtClean="0"/>
              <a:t>流域綜合管理之檢討</a:t>
            </a:r>
            <a:endParaRPr lang="zh-TW" altLang="en-US" sz="2800" smtClean="0">
              <a:solidFill>
                <a:srgbClr val="00CC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TW" altLang="en-US" sz="2800" smtClean="0">
              <a:solidFill>
                <a:srgbClr val="00CC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solidFill>
                  <a:srgbClr val="00CC00"/>
                </a:solidFill>
              </a:rPr>
              <a:t>(c)</a:t>
            </a:r>
            <a:r>
              <a:rPr lang="zh-TW" altLang="en-US" sz="2800" smtClean="0">
                <a:solidFill>
                  <a:srgbClr val="00CC00"/>
                </a:solidFill>
              </a:rPr>
              <a:t>促進民眾參與和提升淨化意識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solidFill>
                  <a:srgbClr val="00CC00"/>
                </a:solidFill>
              </a:rPr>
              <a:t>(d)</a:t>
            </a:r>
            <a:r>
              <a:rPr lang="zh-TW" altLang="en-US" sz="2800" smtClean="0">
                <a:solidFill>
                  <a:srgbClr val="00CC00"/>
                </a:solidFill>
              </a:rPr>
              <a:t>設置霞浦環環境中心，負責：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b="0" smtClean="0"/>
              <a:t>調查、研究技術開發</a:t>
            </a:r>
            <a:r>
              <a:rPr lang="en-US" altLang="zh-TW" sz="2800" b="0" smtClean="0"/>
              <a:t>(</a:t>
            </a:r>
            <a:r>
              <a:rPr lang="zh-TW" altLang="en-US" sz="2800" b="0" smtClean="0"/>
              <a:t>如水質淨化</a:t>
            </a:r>
            <a:r>
              <a:rPr lang="en-US" altLang="zh-TW" sz="2800" b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b="0" smtClean="0"/>
              <a:t>民眾活動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b="0" smtClean="0"/>
              <a:t>國際交流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b="0" smtClean="0"/>
              <a:t>創新湖沼新環境等。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29D1720-4579-4013-9000-E757C86E0FC9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7343775" cy="793750"/>
          </a:xfrm>
        </p:spPr>
        <p:txBody>
          <a:bodyPr/>
          <a:lstStyle/>
          <a:p>
            <a:pPr eaLnBrk="1" hangingPunct="1"/>
            <a:r>
              <a:rPr lang="en-US" altLang="zh-TW" sz="3200" smtClean="0"/>
              <a:t>(4)</a:t>
            </a:r>
            <a:r>
              <a:rPr lang="zh-TW" altLang="en-US" sz="3200" smtClean="0"/>
              <a:t>霞浦湖水質保全第四期</a:t>
            </a:r>
            <a:r>
              <a:rPr lang="en-US" altLang="zh-TW" sz="3200" b="0" smtClean="0">
                <a:latin typeface="Times New Roman" panose="02020603050405020304" pitchFamily="18" charset="0"/>
              </a:rPr>
              <a:t>(2001-2005)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229600" cy="431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TW" altLang="en-US" smtClean="0"/>
              <a:t>目標：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" b="1962"/>
          <a:stretch>
            <a:fillRect/>
          </a:stretch>
        </p:blipFill>
        <p:spPr bwMode="auto">
          <a:xfrm>
            <a:off x="250825" y="1862138"/>
            <a:ext cx="8785225" cy="49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156325" y="2651125"/>
            <a:ext cx="11525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2000" b="0">
                <a:solidFill>
                  <a:schemeClr val="tx1"/>
                </a:solidFill>
              </a:rPr>
              <a:t>不施策</a:t>
            </a:r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7524750" y="2611438"/>
            <a:ext cx="120967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400">
                <a:solidFill>
                  <a:schemeClr val="tx1"/>
                </a:solidFill>
              </a:rPr>
              <a:t>  </a:t>
            </a:r>
            <a:r>
              <a:rPr lang="zh-TW" altLang="en-US" sz="2000" b="0">
                <a:solidFill>
                  <a:schemeClr val="tx1"/>
                </a:solidFill>
              </a:rPr>
              <a:t>施策</a:t>
            </a:r>
          </a:p>
        </p:txBody>
      </p:sp>
      <p:sp>
        <p:nvSpPr>
          <p:cNvPr id="28680" name="Text Box 10"/>
          <p:cNvSpPr txBox="1">
            <a:spLocks noChangeArrowheads="1"/>
          </p:cNvSpPr>
          <p:nvPr/>
        </p:nvSpPr>
        <p:spPr bwMode="auto">
          <a:xfrm>
            <a:off x="539750" y="5949950"/>
            <a:ext cx="12239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1800" b="0">
                <a:solidFill>
                  <a:schemeClr val="tx1"/>
                </a:solidFill>
              </a:rPr>
              <a:t>總磷</a:t>
            </a:r>
          </a:p>
        </p:txBody>
      </p:sp>
      <p:sp>
        <p:nvSpPr>
          <p:cNvPr id="28681" name="Text Box 11"/>
          <p:cNvSpPr txBox="1">
            <a:spLocks noChangeArrowheads="1"/>
          </p:cNvSpPr>
          <p:nvPr/>
        </p:nvSpPr>
        <p:spPr bwMode="auto">
          <a:xfrm>
            <a:off x="468313" y="4797425"/>
            <a:ext cx="12954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1800" b="0">
                <a:solidFill>
                  <a:schemeClr val="tx1"/>
                </a:solidFill>
              </a:rPr>
              <a:t>總氮</a:t>
            </a:r>
          </a:p>
        </p:txBody>
      </p:sp>
      <p:sp>
        <p:nvSpPr>
          <p:cNvPr id="28682" name="Text Box 12"/>
          <p:cNvSpPr txBox="1">
            <a:spLocks noChangeArrowheads="1"/>
          </p:cNvSpPr>
          <p:nvPr/>
        </p:nvSpPr>
        <p:spPr bwMode="auto">
          <a:xfrm>
            <a:off x="3635375" y="2565400"/>
            <a:ext cx="936625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800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2000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C00624-B601-4ABA-BEA7-B8BDC52763A9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5759450"/>
          </a:xfrm>
        </p:spPr>
        <p:txBody>
          <a:bodyPr/>
          <a:lstStyle/>
          <a:p>
            <a:pPr marL="660400" indent="-660400" eaLnBrk="1" hangingPunct="1">
              <a:lnSpc>
                <a:spcPct val="80000"/>
              </a:lnSpc>
            </a:pPr>
            <a:r>
              <a:rPr lang="zh-TW" altLang="en-US" sz="2800" smtClean="0"/>
              <a:t>四期對策</a:t>
            </a:r>
            <a:r>
              <a:rPr lang="en-US" altLang="zh-TW" sz="2800" smtClean="0"/>
              <a:t>: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solidFill>
                  <a:srgbClr val="00CC00"/>
                </a:solidFill>
              </a:rPr>
              <a:t>(a) </a:t>
            </a:r>
            <a:r>
              <a:rPr lang="zh-TW" altLang="en-US" sz="2800" smtClean="0">
                <a:solidFill>
                  <a:srgbClr val="00CC00"/>
                </a:solidFill>
              </a:rPr>
              <a:t>北浦淨化對策的強化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smtClean="0"/>
              <a:t>i. </a:t>
            </a:r>
            <a:r>
              <a:rPr kumimoji="0" lang="zh-TW" altLang="en-US" sz="2800" smtClean="0"/>
              <a:t>北</a:t>
            </a:r>
            <a:r>
              <a:rPr lang="zh-TW" altLang="en-US" sz="2800" smtClean="0"/>
              <a:t>浦流域市街村</a:t>
            </a:r>
            <a:r>
              <a:rPr lang="zh-TW" altLang="en-US" sz="2800" b="0" smtClean="0"/>
              <a:t>生活排水</a:t>
            </a:r>
            <a:r>
              <a:rPr lang="zh-TW" altLang="en-US" sz="2800" smtClean="0"/>
              <a:t>指定</a:t>
            </a:r>
            <a:r>
              <a:rPr lang="zh-TW" altLang="en-US" sz="2800" b="0" smtClean="0"/>
              <a:t>重點處理，提升處理率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b="0" smtClean="0"/>
              <a:t>ii. </a:t>
            </a:r>
            <a:r>
              <a:rPr kumimoji="0" lang="zh-TW" altLang="en-US" sz="2800" b="0" smtClean="0"/>
              <a:t>畜</a:t>
            </a:r>
            <a:r>
              <a:rPr lang="zh-TW" altLang="en-US" sz="2800" b="0" smtClean="0"/>
              <a:t>產排泄物對策：新增設</a:t>
            </a:r>
            <a:r>
              <a:rPr lang="en-US" altLang="zh-TW" sz="2800" b="0" smtClean="0"/>
              <a:t>87</a:t>
            </a:r>
            <a:r>
              <a:rPr lang="zh-TW" altLang="en-US" sz="2800" b="0" smtClean="0"/>
              <a:t>組共同處理設施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b="0" smtClean="0"/>
              <a:t>iii. </a:t>
            </a:r>
            <a:r>
              <a:rPr kumimoji="0" lang="zh-TW" altLang="en-US" sz="2800" b="0" smtClean="0"/>
              <a:t>湖內對策：大丹氏川河口處設濕地 </a:t>
            </a:r>
            <a:r>
              <a:rPr kumimoji="0" lang="en-US" altLang="zh-TW" sz="2800" b="0" smtClean="0"/>
              <a:t>(</a:t>
            </a:r>
            <a:r>
              <a:rPr kumimoji="0" lang="zh-TW" altLang="en-US" sz="2800" b="0" smtClean="0"/>
              <a:t>口沉澱帶</a:t>
            </a:r>
            <a:r>
              <a:rPr kumimoji="0" lang="en-US" altLang="zh-TW" sz="2800" b="0" smtClean="0"/>
              <a:t>) </a:t>
            </a:r>
            <a:r>
              <a:rPr kumimoji="0" lang="zh-TW" altLang="en-US" sz="2800" b="0" smtClean="0"/>
              <a:t>，檢討其他有效對策與實施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smtClean="0">
                <a:solidFill>
                  <a:srgbClr val="00CC00"/>
                </a:solidFill>
              </a:rPr>
              <a:t>(b)</a:t>
            </a:r>
            <a:r>
              <a:rPr kumimoji="0" lang="zh-TW" altLang="en-US" sz="2800" smtClean="0">
                <a:solidFill>
                  <a:srgbClr val="00CC00"/>
                </a:solidFill>
              </a:rPr>
              <a:t>市區、農地等面源對策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b="0" smtClean="0"/>
              <a:t>i.</a:t>
            </a:r>
            <a:r>
              <a:rPr kumimoji="0" lang="zh-TW" altLang="en-US" sz="2800" b="0" smtClean="0"/>
              <a:t>使用施肥植田機，抑制農業化肥溶出：使用</a:t>
            </a:r>
            <a:r>
              <a:rPr kumimoji="0" lang="en-US" altLang="zh-TW" sz="2800" b="0" smtClean="0"/>
              <a:t>3532</a:t>
            </a:r>
            <a:r>
              <a:rPr kumimoji="0" lang="zh-TW" altLang="en-US" sz="2800" b="0" smtClean="0"/>
              <a:t>台年抑制</a:t>
            </a:r>
            <a:r>
              <a:rPr kumimoji="0" lang="en-US" altLang="zh-TW" sz="2800" b="0" smtClean="0"/>
              <a:t>7063 t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b="0" smtClean="0"/>
              <a:t>ii.</a:t>
            </a:r>
            <a:r>
              <a:rPr kumimoji="0" lang="zh-TW" altLang="en-US" sz="2800" b="0" smtClean="0"/>
              <a:t>利用農田休耕時去</a:t>
            </a:r>
            <a:r>
              <a:rPr kumimoji="0" lang="en-US" altLang="zh-TW" sz="2800" b="0" smtClean="0"/>
              <a:t>N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b="0" smtClean="0"/>
              <a:t>iii.</a:t>
            </a:r>
            <a:r>
              <a:rPr kumimoji="0" lang="zh-TW" altLang="en-US" sz="2800" b="0" smtClean="0"/>
              <a:t>普及雨水滲透設施減少宅地與水流出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b="0" smtClean="0"/>
              <a:t>iv.</a:t>
            </a:r>
            <a:r>
              <a:rPr kumimoji="0" lang="zh-TW" altLang="en-US" sz="2800" b="0" smtClean="0"/>
              <a:t>清掃道路、測溝</a:t>
            </a:r>
          </a:p>
          <a:p>
            <a:pPr marL="660400" indent="-6604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kumimoji="0" lang="en-US" altLang="zh-TW" sz="2800" b="0" smtClean="0"/>
              <a:t>v.</a:t>
            </a:r>
            <a:r>
              <a:rPr kumimoji="0" lang="zh-TW" altLang="en-US" sz="2800" b="0" smtClean="0"/>
              <a:t>擴大森林管理與保護，維持淨化水之機能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38DF5C9-5583-4851-A8B2-DE7377D62F63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431800"/>
          </a:xfrm>
        </p:spPr>
        <p:txBody>
          <a:bodyPr/>
          <a:lstStyle/>
          <a:p>
            <a:pPr eaLnBrk="1" hangingPunct="1"/>
            <a:r>
              <a:rPr lang="en-US" altLang="zh-TW" sz="2800" smtClean="0">
                <a:solidFill>
                  <a:srgbClr val="00CC00"/>
                </a:solidFill>
              </a:rPr>
              <a:t>(c)</a:t>
            </a:r>
            <a:r>
              <a:rPr lang="zh-TW" altLang="en-US" sz="2800" smtClean="0">
                <a:solidFill>
                  <a:srgbClr val="00CC00"/>
                </a:solidFill>
              </a:rPr>
              <a:t>流域綜合管理，促進住民關懷湖沼運動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solidFill>
                  <a:srgbClr val="00CC00"/>
                </a:solidFill>
              </a:rPr>
              <a:t>(d)</a:t>
            </a:r>
            <a:r>
              <a:rPr lang="zh-TW" altLang="en-US" sz="2800" smtClean="0">
                <a:solidFill>
                  <a:srgbClr val="00CC00"/>
                </a:solidFill>
              </a:rPr>
              <a:t>生活排水處理：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污水下水道普及率從</a:t>
            </a:r>
            <a:r>
              <a:rPr lang="en-US" altLang="zh-TW" sz="2400" b="0" smtClean="0"/>
              <a:t>46</a:t>
            </a:r>
            <a:r>
              <a:rPr lang="zh-TW" altLang="en-US" sz="2400" b="0" smtClean="0"/>
              <a:t>％提升至</a:t>
            </a:r>
            <a:r>
              <a:rPr lang="en-US" altLang="zh-TW" sz="2400" b="0" smtClean="0"/>
              <a:t>53</a:t>
            </a:r>
            <a:r>
              <a:rPr lang="zh-TW" altLang="en-US" sz="2400" b="0" smtClean="0"/>
              <a:t>％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增加</a:t>
            </a:r>
            <a:r>
              <a:rPr lang="en-US" altLang="zh-TW" sz="2400" b="0" smtClean="0"/>
              <a:t>18</a:t>
            </a:r>
            <a:r>
              <a:rPr lang="zh-TW" altLang="en-US" sz="2400" b="0" smtClean="0"/>
              <a:t>個農村集落排水設施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補助合併淨化槽</a:t>
            </a:r>
            <a:r>
              <a:rPr lang="en-US" altLang="zh-TW" sz="2400" b="0" smtClean="0"/>
              <a:t>6000</a:t>
            </a:r>
            <a:r>
              <a:rPr lang="zh-TW" altLang="en-US" sz="2400" b="0" smtClean="0"/>
              <a:t>個，處理</a:t>
            </a:r>
            <a:r>
              <a:rPr lang="en-US" altLang="zh-TW" sz="2400" b="0" smtClean="0"/>
              <a:t>23600</a:t>
            </a:r>
            <a:r>
              <a:rPr lang="zh-TW" altLang="en-US" sz="2400" b="0" smtClean="0"/>
              <a:t>人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800" smtClean="0">
                <a:solidFill>
                  <a:srgbClr val="00CC00"/>
                </a:solidFill>
              </a:rPr>
              <a:t>(e)</a:t>
            </a:r>
            <a:r>
              <a:rPr lang="zh-TW" altLang="en-US" sz="2800" smtClean="0">
                <a:solidFill>
                  <a:srgbClr val="00CC00"/>
                </a:solidFill>
              </a:rPr>
              <a:t>湖內淨化對策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峻泄西埔底泥</a:t>
            </a:r>
            <a:r>
              <a:rPr lang="en-US" altLang="zh-TW" sz="2400" b="0" smtClean="0"/>
              <a:t>800</a:t>
            </a:r>
            <a:r>
              <a:rPr lang="zh-TW" altLang="en-US" sz="2400" b="0" smtClean="0"/>
              <a:t>萬方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整備前濱植生帶（蘆葦）</a:t>
            </a:r>
            <a:r>
              <a:rPr lang="en-US" altLang="zh-TW" sz="2400" b="0" smtClean="0"/>
              <a:t>20</a:t>
            </a:r>
            <a:r>
              <a:rPr lang="zh-TW" altLang="en-US" sz="2400" b="0" smtClean="0"/>
              <a:t>處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整備大丹式川和園部川濕地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土浦市田村地區濕地再生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養殖業減量化（從</a:t>
            </a:r>
            <a:r>
              <a:rPr lang="en-US" altLang="zh-TW" sz="2400" b="0" smtClean="0"/>
              <a:t>5000 </a:t>
            </a:r>
            <a:r>
              <a:rPr lang="zh-TW" altLang="en-US" sz="2400" b="0" smtClean="0"/>
              <a:t>減至</a:t>
            </a:r>
            <a:r>
              <a:rPr lang="en-US" altLang="zh-TW" sz="2400" b="0" smtClean="0"/>
              <a:t>4700 )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捕抓有害、雜魚</a:t>
            </a:r>
            <a:r>
              <a:rPr lang="en-US" altLang="zh-TW" sz="2400" b="0" smtClean="0"/>
              <a:t>353 t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0" smtClean="0"/>
              <a:t>推行霞浦湖之導水事業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BFA270-09E8-4254-BDBD-853F483A9871}" type="slidenum">
              <a:rPr lang="en-US" altLang="zh-TW" sz="1400" b="0" smtClean="0">
                <a:solidFill>
                  <a:schemeClr val="tx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TW" sz="1400" b="0" smtClean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smtClean="0">
                <a:solidFill>
                  <a:srgbClr val="00CC00"/>
                </a:solidFill>
              </a:rPr>
              <a:t>(e)</a:t>
            </a:r>
            <a:r>
              <a:rPr lang="zh-TW" altLang="en-US" sz="3200" smtClean="0">
                <a:solidFill>
                  <a:srgbClr val="00CC00"/>
                </a:solidFill>
              </a:rPr>
              <a:t>河川等排水路直接淨化對策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/>
            <a:r>
              <a:rPr lang="zh-TW" altLang="en-US" sz="2800" b="0" smtClean="0"/>
              <a:t>清明川、櫻川和戀賴川直接淨化</a:t>
            </a:r>
          </a:p>
          <a:p>
            <a:pPr eaLnBrk="1" hangingPunct="1"/>
            <a:r>
              <a:rPr lang="zh-TW" altLang="en-US" sz="2800" b="0" smtClean="0"/>
              <a:t>堤防周邊雨水、農業水直接淨化</a:t>
            </a:r>
          </a:p>
          <a:p>
            <a:pPr eaLnBrk="1" hangingPunct="1"/>
            <a:r>
              <a:rPr lang="zh-TW" altLang="en-US" sz="2800" b="0" smtClean="0"/>
              <a:t>農業水路直接淨化</a:t>
            </a:r>
          </a:p>
          <a:p>
            <a:pPr eaLnBrk="1" hangingPunct="1"/>
            <a:r>
              <a:rPr lang="zh-TW" altLang="en-US" sz="2800" b="0" smtClean="0"/>
              <a:t>潮來市一處生活雜排水污染的水路直接淨化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mtClean="0">
                <a:solidFill>
                  <a:srgbClr val="00CC00"/>
                </a:solidFill>
                <a:latin typeface="Times New Roman" panose="02020603050405020304" pitchFamily="18" charset="0"/>
              </a:rPr>
              <a:t>(f)</a:t>
            </a:r>
            <a:r>
              <a:rPr lang="zh-TW" altLang="en-US" smtClean="0">
                <a:solidFill>
                  <a:srgbClr val="00CC00"/>
                </a:solidFill>
                <a:latin typeface="Times New Roman" panose="02020603050405020304" pitchFamily="18" charset="0"/>
              </a:rPr>
              <a:t>其他對策</a:t>
            </a:r>
          </a:p>
          <a:p>
            <a:pPr eaLnBrk="1" hangingPunct="1"/>
            <a:r>
              <a:rPr lang="zh-TW" altLang="en-US" sz="2800" b="0" smtClean="0"/>
              <a:t>工廠、事業廢水管制，</a:t>
            </a:r>
            <a:r>
              <a:rPr lang="en-US" altLang="zh-TW" sz="2800" b="0" smtClean="0"/>
              <a:t>20m</a:t>
            </a:r>
            <a:r>
              <a:rPr lang="en-US" altLang="zh-TW" sz="2800" b="0" baseline="30000" smtClean="0"/>
              <a:t>3</a:t>
            </a:r>
            <a:r>
              <a:rPr lang="zh-TW" altLang="en-US" sz="2800" b="0" smtClean="0"/>
              <a:t>以下排水放流標準之檢討</a:t>
            </a:r>
          </a:p>
          <a:p>
            <a:pPr eaLnBrk="1" hangingPunct="1"/>
            <a:r>
              <a:rPr lang="zh-TW" altLang="en-US" sz="2800" b="0" smtClean="0"/>
              <a:t>研究中心推動調查研究工作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標題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675687" cy="863600"/>
          </a:xfrm>
        </p:spPr>
        <p:txBody>
          <a:bodyPr/>
          <a:lstStyle/>
          <a:p>
            <a:r>
              <a:rPr lang="en-US" altLang="zh-TW" sz="2800" smtClean="0"/>
              <a:t>8.4</a:t>
            </a:r>
            <a:r>
              <a:rPr lang="zh-TW" altLang="zh-TW" sz="2800" smtClean="0"/>
              <a:t>台灣的</a:t>
            </a:r>
            <a:r>
              <a:rPr lang="zh-TW" altLang="en-US" sz="2800" smtClean="0"/>
              <a:t>水</a:t>
            </a:r>
            <a:r>
              <a:rPr lang="zh-TW" altLang="zh-TW" sz="2800" smtClean="0"/>
              <a:t>污染管制</a:t>
            </a:r>
            <a:br>
              <a:rPr lang="zh-TW" altLang="zh-TW" sz="2800" smtClean="0"/>
            </a:br>
            <a:r>
              <a:rPr lang="en-US" altLang="zh-TW" sz="2800" smtClean="0"/>
              <a:t>8.4.1</a:t>
            </a:r>
            <a:r>
              <a:rPr lang="zh-TW" altLang="zh-TW" sz="2800" smtClean="0"/>
              <a:t>濃度管制</a:t>
            </a:r>
            <a:endParaRPr lang="zh-TW" altLang="en-US" sz="2800" smtClean="0"/>
          </a:p>
        </p:txBody>
      </p:sp>
      <p:sp>
        <p:nvSpPr>
          <p:cNvPr id="1229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民國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年左右省政府：工礦放流水標準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假設河川有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倍稀釋能力訂。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經過十幾次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修訂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加嚴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最近一次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105/6/1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8.4.2</a:t>
            </a:r>
            <a:r>
              <a:rPr lang="zh-TW" alt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總量</a:t>
            </a:r>
            <a:r>
              <a:rPr lang="zh-TW" altLang="zh-TW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管制</a:t>
            </a:r>
            <a:endParaRPr lang="en-US" altLang="zh-TW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TW" alt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水污法第</a:t>
            </a:r>
            <a:r>
              <a:rPr lang="en-US" altLang="zh-TW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TW" alt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條：以放流水管制標準，仍未達水體水質標準者，始以總量管制方式管制之。</a:t>
            </a:r>
            <a:endParaRPr lang="en-US" altLang="zh-TW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102/4/3 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公告：推動水污染總量管制作業規定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仿效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美國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TMDL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訂定總量管制</a:t>
            </a:r>
            <a:r>
              <a:rPr lang="zh-TW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辦法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內容栽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要：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依其水體水質分類標準或使用需求為基準，計算該水 體污染涵容能力，並據以規定各類污染源廢（污）水排放限 值或應採行削減措施之管制方式。</a:t>
            </a:r>
          </a:p>
        </p:txBody>
      </p:sp>
      <p:sp>
        <p:nvSpPr>
          <p:cNvPr id="3277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043216D-6B3E-4C55-AB6B-F6A333122282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內容版面配置區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83247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800" smtClean="0"/>
              <a:t>2.</a:t>
            </a:r>
            <a:r>
              <a:rPr lang="zh-TW" altLang="en-US" sz="2800" smtClean="0"/>
              <a:t>總量管制標的污染物擇定未符合水質標準。</a:t>
            </a:r>
            <a:endParaRPr lang="en-US" altLang="zh-TW" sz="28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800" smtClean="0"/>
              <a:t>3.</a:t>
            </a:r>
            <a:r>
              <a:rPr lang="zh-TW" altLang="en-US" sz="2800" smtClean="0"/>
              <a:t>地方環保局擬訂總量管制計畫：</a:t>
            </a:r>
            <a:endParaRPr lang="en-US" altLang="zh-TW" sz="28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1</a:t>
            </a:r>
            <a:r>
              <a:rPr lang="zh-TW" altLang="en-US" sz="2400" smtClean="0"/>
              <a:t>）水體集污區環境背景。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2</a:t>
            </a:r>
            <a:r>
              <a:rPr lang="zh-TW" altLang="en-US" sz="2400" smtClean="0"/>
              <a:t>）水體用途、水質標準及水文、水質調查評析。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3</a:t>
            </a:r>
            <a:r>
              <a:rPr lang="zh-TW" altLang="en-US" sz="2400" smtClean="0"/>
              <a:t>）污染源及污染量調查分析。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4</a:t>
            </a:r>
            <a:r>
              <a:rPr lang="zh-TW" altLang="en-US" sz="2400" smtClean="0"/>
              <a:t>）標的污染物及水質改善目標。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5</a:t>
            </a:r>
            <a:r>
              <a:rPr lang="zh-TW" altLang="en-US" sz="2400" smtClean="0"/>
              <a:t>）設計流量、水體水質模擬模式。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6</a:t>
            </a:r>
            <a:r>
              <a:rPr lang="zh-TW" altLang="en-US" sz="2400" smtClean="0"/>
              <a:t>）涵容能力分析。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7</a:t>
            </a:r>
            <a:r>
              <a:rPr lang="zh-TW" altLang="en-US" sz="2400" smtClean="0"/>
              <a:t>）污染排放總量分配及安全邊際值。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8</a:t>
            </a:r>
            <a:r>
              <a:rPr lang="zh-TW" altLang="en-US" sz="2400" smtClean="0"/>
              <a:t>）點源污染削減及排放量管制方式。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9</a:t>
            </a:r>
            <a:r>
              <a:rPr lang="zh-TW" altLang="en-US" sz="2400" smtClean="0"/>
              <a:t>）非點源污染削減及可行削減措施。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10</a:t>
            </a:r>
            <a:r>
              <a:rPr lang="zh-TW" altLang="en-US" sz="2400" smtClean="0"/>
              <a:t>）削減措施期程。 </a:t>
            </a:r>
            <a:endParaRPr lang="en-US" altLang="zh-TW" sz="240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400" smtClean="0"/>
              <a:t>（</a:t>
            </a:r>
            <a:r>
              <a:rPr lang="en-US" altLang="zh-TW" sz="2400" smtClean="0"/>
              <a:t>11</a:t>
            </a:r>
            <a:r>
              <a:rPr lang="zh-TW" altLang="en-US" sz="2400" smtClean="0"/>
              <a:t>）水質監測及成效評估計畫。</a:t>
            </a:r>
          </a:p>
        </p:txBody>
      </p:sp>
      <p:sp>
        <p:nvSpPr>
          <p:cNvPr id="33795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B3EEDA-68F3-4999-AAE0-2CF90501EEC3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850" y="549275"/>
            <a:ext cx="8229600" cy="504031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/>
              <a:t>4.</a:t>
            </a:r>
            <a:r>
              <a:rPr lang="zh-TW" altLang="en-US" sz="2800" dirty="0" smtClean="0"/>
              <a:t>管制對象：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  <a:defRPr/>
            </a:pPr>
            <a:r>
              <a:rPr lang="zh-TW" altLang="en-US" sz="2800" dirty="0" smtClean="0"/>
              <a:t>點源：排放廢（污）水於實施總量管制水體之事業、污 水下水道系統之管理機關（構）。</a:t>
            </a:r>
            <a:endParaRPr lang="en-US" altLang="zh-TW" sz="2800" dirty="0" smtClean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  <a:defRPr/>
            </a:pPr>
            <a:r>
              <a:rPr lang="zh-TW" altLang="en-US" sz="2800" dirty="0" smtClean="0"/>
              <a:t>類點源：雨水下水道、道路側溝或農田水利渠道，有匯 入水量及排注標的污染物於實施總量管制水體者之管理 機關（構）。</a:t>
            </a:r>
            <a:endParaRPr lang="en-US" altLang="zh-TW" sz="2800" dirty="0" smtClean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  <a:defRPr/>
            </a:pPr>
            <a:r>
              <a:rPr lang="zh-TW" altLang="en-US" sz="2800" dirty="0" smtClean="0"/>
              <a:t>非點源：標的污染物因降雨沖刷，於實施總量管制水體 岸際，以漫地逕流方式排入水體者，該水體等水區土地 之管理機關（構）。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endParaRPr lang="zh-TW" altLang="en-US" sz="2800" dirty="0"/>
          </a:p>
        </p:txBody>
      </p:sp>
      <p:sp>
        <p:nvSpPr>
          <p:cNvPr id="34819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9962357-AED4-46D0-AF8A-B584D0CC7122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smtClean="0">
                <a:solidFill>
                  <a:schemeClr val="bg1"/>
                </a:solidFill>
              </a:rPr>
              <a:t>5.</a:t>
            </a:r>
            <a:r>
              <a:rPr lang="zh-TW" altLang="en-US" sz="3200" smtClean="0">
                <a:solidFill>
                  <a:schemeClr val="bg1"/>
                </a:solidFill>
              </a:rPr>
              <a:t>總量管制執行流程</a:t>
            </a:r>
          </a:p>
        </p:txBody>
      </p:sp>
      <p:sp>
        <p:nvSpPr>
          <p:cNvPr id="35843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1D2D45-FB05-47AE-AEDC-7724C1917520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58850"/>
            <a:ext cx="8064500" cy="491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文字方塊 4"/>
          <p:cNvSpPr txBox="1">
            <a:spLocks noChangeArrowheads="1"/>
          </p:cNvSpPr>
          <p:nvPr/>
        </p:nvSpPr>
        <p:spPr bwMode="auto">
          <a:xfrm>
            <a:off x="1619250" y="6092825"/>
            <a:ext cx="45370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TW" altLang="en-US" sz="2400"/>
              <a:t>受損水體指水體水質超過水質標準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標題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675687" cy="576262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n"/>
            </a:pPr>
            <a:r>
              <a:rPr lang="zh-TW" altLang="en-US" sz="2800" smtClean="0"/>
              <a:t>流程說明：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903913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2400" dirty="0" smtClean="0"/>
              <a:t>水體水質調查，受損水體篩選：</a:t>
            </a:r>
            <a:endParaRPr lang="en-US" altLang="zh-TW" sz="24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2400" dirty="0" smtClean="0">
                <a:solidFill>
                  <a:srgbClr val="00B050"/>
                </a:solidFill>
              </a:rPr>
              <a:t>第四類無須控制</a:t>
            </a:r>
            <a:endParaRPr lang="en-US" altLang="zh-TW" sz="24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2400" dirty="0" smtClean="0">
                <a:solidFill>
                  <a:srgbClr val="00B050"/>
                </a:solidFill>
              </a:rPr>
              <a:t>第三類總量盤查</a:t>
            </a:r>
            <a:endParaRPr lang="en-US" altLang="zh-TW" sz="2400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zh-TW" altLang="en-US" sz="2400" dirty="0" smtClean="0"/>
              <a:t>實施對象分析：水體、水質項目和汙染者。</a:t>
            </a:r>
            <a:endParaRPr lang="en-US" altLang="zh-TW" sz="2400" dirty="0" smtClean="0"/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zh-TW" altLang="en-US" sz="2400" dirty="0"/>
              <a:t>水體集水區</a:t>
            </a:r>
            <a:r>
              <a:rPr lang="zh-TW" altLang="en-US" sz="2400" dirty="0" smtClean="0"/>
              <a:t>污染源污染量調查</a:t>
            </a:r>
            <a:endParaRPr lang="en-US" altLang="zh-TW" sz="24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solidFill>
                  <a:srgbClr val="00B050"/>
                </a:solidFill>
              </a:rPr>
              <a:t>第二</a:t>
            </a:r>
            <a:r>
              <a:rPr lang="zh-TW" altLang="en-US" sz="2400" dirty="0" smtClean="0">
                <a:solidFill>
                  <a:srgbClr val="00B050"/>
                </a:solidFill>
              </a:rPr>
              <a:t>類總量削減</a:t>
            </a:r>
            <a:endParaRPr lang="en-US" altLang="zh-TW" sz="2400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zh-TW" altLang="en-US" sz="2400" dirty="0" smtClean="0"/>
              <a:t>水體水質模式建立</a:t>
            </a:r>
            <a:endParaRPr lang="en-US" altLang="zh-TW" sz="2400" dirty="0" smtClean="0"/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zh-TW" altLang="en-US" sz="2400" dirty="0" smtClean="0"/>
              <a:t>涵容能力分析</a:t>
            </a:r>
            <a:endParaRPr lang="en-US" altLang="zh-TW" sz="2400" dirty="0" smtClean="0"/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zh-TW" altLang="en-US" sz="2400" dirty="0" smtClean="0"/>
              <a:t>污染削減措施分工、期程和經費</a:t>
            </a:r>
            <a:endParaRPr lang="en-US" altLang="zh-TW" sz="2400" dirty="0" smtClean="0"/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zh-TW" altLang="en-US" sz="2400" dirty="0" smtClean="0"/>
              <a:t>整治</a:t>
            </a:r>
            <a:r>
              <a:rPr lang="en-US" altLang="zh-TW" sz="2400" dirty="0" smtClean="0"/>
              <a:t>(</a:t>
            </a:r>
            <a:r>
              <a:rPr lang="zh-TW" altLang="en-US" sz="2400" dirty="0" smtClean="0"/>
              <a:t>汙染削減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成效評估</a:t>
            </a:r>
            <a:endParaRPr lang="en-US" altLang="zh-TW" sz="24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2400" dirty="0" smtClean="0">
                <a:solidFill>
                  <a:srgbClr val="00B050"/>
                </a:solidFill>
              </a:rPr>
              <a:t>第一類總量加嚴</a:t>
            </a:r>
            <a:endParaRPr lang="en-US" altLang="zh-TW" sz="2400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zh-TW" altLang="en-US" sz="2400" dirty="0" smtClean="0">
                <a:solidFill>
                  <a:srgbClr val="00B050"/>
                </a:solidFill>
              </a:rPr>
              <a:t>總量分配</a:t>
            </a:r>
            <a:r>
              <a:rPr lang="en-US" altLang="zh-TW" sz="2400" dirty="0" smtClean="0">
                <a:solidFill>
                  <a:srgbClr val="00B050"/>
                </a:solidFill>
              </a:rPr>
              <a:t>(</a:t>
            </a:r>
            <a:r>
              <a:rPr lang="zh-TW" altLang="en-US" sz="2400" dirty="0" smtClean="0">
                <a:solidFill>
                  <a:srgbClr val="00B050"/>
                </a:solidFill>
              </a:rPr>
              <a:t>排放量削減分配</a:t>
            </a:r>
            <a:r>
              <a:rPr lang="en-US" altLang="zh-TW" sz="2400" dirty="0" smtClean="0">
                <a:solidFill>
                  <a:srgbClr val="00B050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zh-TW" altLang="en-US" sz="2400" dirty="0" smtClean="0">
                <a:solidFill>
                  <a:srgbClr val="00B050"/>
                </a:solidFill>
              </a:rPr>
              <a:t>排放濃度</a:t>
            </a:r>
            <a:r>
              <a:rPr lang="zh-TW" altLang="en-US" sz="2400" dirty="0">
                <a:solidFill>
                  <a:srgbClr val="00B050"/>
                </a:solidFill>
              </a:rPr>
              <a:t>加嚴</a:t>
            </a:r>
            <a:endParaRPr lang="en-US" altLang="zh-TW" sz="2400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endParaRPr lang="zh-TW" altLang="en-US" sz="2400" dirty="0">
              <a:solidFill>
                <a:srgbClr val="00B050"/>
              </a:solidFill>
            </a:endParaRPr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AAC656-CC29-49E2-8716-4B97EA8320F7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標題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604250" cy="50323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3200" smtClean="0"/>
              <a:t>排放加嚴例</a:t>
            </a:r>
            <a:r>
              <a:rPr lang="en-US" altLang="zh-TW" sz="3200" smtClean="0"/>
              <a:t>-</a:t>
            </a:r>
            <a:r>
              <a:rPr lang="zh-TW" altLang="en-US" sz="3200" smtClean="0"/>
              <a:t>桃園市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1944687"/>
          </a:xfrm>
        </p:spPr>
        <p:txBody>
          <a:bodyPr/>
          <a:lstStyle/>
          <a:p>
            <a:pPr>
              <a:defRPr/>
            </a:pPr>
            <a:r>
              <a:rPr lang="zh-TW" altLang="en-US" sz="2800" dirty="0" smtClean="0"/>
              <a:t>受損水體：</a:t>
            </a:r>
            <a:r>
              <a:rPr lang="zh-TW" altLang="en-US" sz="2800" dirty="0"/>
              <a:t>常</a:t>
            </a:r>
            <a:r>
              <a:rPr lang="zh-TW" altLang="en-US" sz="2800" dirty="0" smtClean="0"/>
              <a:t>缺氧、</a:t>
            </a:r>
            <a:r>
              <a:rPr lang="en-US" altLang="zh-TW" sz="2800" dirty="0" smtClean="0"/>
              <a:t>RPI</a:t>
            </a:r>
            <a:r>
              <a:rPr lang="zh-TW" altLang="en-US" sz="2800" dirty="0" smtClean="0"/>
              <a:t>嚴重汙染。</a:t>
            </a:r>
            <a:endParaRPr lang="en-US" altLang="zh-TW" sz="28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/>
              <a:t>1.</a:t>
            </a:r>
            <a:r>
              <a:rPr lang="zh-TW" altLang="en-US" sz="2800" dirty="0" smtClean="0"/>
              <a:t>老街溪與大坑坎溪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支流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匯流點以上：加嚴水質</a:t>
            </a:r>
            <a:r>
              <a:rPr lang="en-US" altLang="zh-TW" sz="2800" dirty="0" smtClean="0"/>
              <a:t>BOD</a:t>
            </a:r>
            <a:r>
              <a:rPr lang="zh-TW" altLang="en-US" sz="2800" dirty="0" smtClean="0"/>
              <a:t>、氨氮。</a:t>
            </a:r>
            <a:endParaRPr lang="en-US" altLang="zh-TW" sz="2800" dirty="0" smtClean="0"/>
          </a:p>
          <a:p>
            <a:pPr>
              <a:defRPr/>
            </a:pPr>
            <a:r>
              <a:rPr lang="zh-TW" altLang="en-US" sz="2800" dirty="0" smtClean="0"/>
              <a:t>加嚴濃度：</a:t>
            </a:r>
            <a:r>
              <a:rPr lang="zh-TW" altLang="en-US" sz="2800" dirty="0"/>
              <a:t>廢水量</a:t>
            </a:r>
            <a:r>
              <a:rPr lang="en-US" altLang="zh-TW" sz="2800" dirty="0" smtClean="0"/>
              <a:t>&gt;1000 </a:t>
            </a:r>
            <a:r>
              <a:rPr lang="en-US" altLang="zh-TW" sz="2800" dirty="0" err="1" smtClean="0"/>
              <a:t>cmd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sp>
        <p:nvSpPr>
          <p:cNvPr id="3789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0FB0510-4C96-4C47-8247-FD5C60ACFB87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84213" y="3429000"/>
          <a:ext cx="8280400" cy="3005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4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49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0981"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</a:rPr>
                        <a:t>對象</a:t>
                      </a:r>
                      <a:endParaRPr lang="zh-TW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</a:rPr>
                        <a:t>限值</a:t>
                      </a:r>
                      <a:r>
                        <a:rPr lang="en-US" altLang="zh-TW" sz="2000" dirty="0" smtClean="0">
                          <a:solidFill>
                            <a:srgbClr val="FF0000"/>
                          </a:solidFill>
                        </a:rPr>
                        <a:t>mg/L</a:t>
                      </a:r>
                      <a:endParaRPr lang="zh-TW" altLang="en-US" sz="20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</a:rPr>
                        <a:t>備註</a:t>
                      </a:r>
                      <a:r>
                        <a:rPr lang="en-US" altLang="zh-TW" sz="20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</a:rPr>
                        <a:t>實施時間</a:t>
                      </a:r>
                      <a:r>
                        <a:rPr lang="en-US" altLang="zh-TW" sz="20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zh-TW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marL="91438" marR="91438" marT="45692" marB="4569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82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BOD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新設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10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桃園標準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82">
                <a:tc>
                  <a:txBody>
                    <a:bodyPr/>
                    <a:lstStyle/>
                    <a:p>
                      <a:endParaRPr lang="zh-TW" altLang="en-US" sz="200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既設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25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104/1/1</a:t>
                      </a:r>
                      <a:r>
                        <a:rPr lang="zh-TW" altLang="en-US" sz="2000" dirty="0" smtClean="0"/>
                        <a:t>標準，</a:t>
                      </a:r>
                      <a:r>
                        <a:rPr lang="en-US" altLang="zh-TW" sz="2000" dirty="0" smtClean="0"/>
                        <a:t>106/1/1</a:t>
                      </a:r>
                      <a:r>
                        <a:rPr lang="zh-TW" altLang="en-US" sz="2000" dirty="0" smtClean="0"/>
                        <a:t>新標七天平均</a:t>
                      </a:r>
                      <a:r>
                        <a:rPr lang="en-US" altLang="zh-TW" sz="2000" dirty="0" smtClean="0"/>
                        <a:t>15mg/L</a:t>
                      </a:r>
                      <a:endParaRPr lang="zh-TW" altLang="en-US" sz="2000" dirty="0" smtClean="0"/>
                    </a:p>
                  </a:txBody>
                  <a:tcPr marL="91438" marR="91438" marT="45692" marB="4569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氨氮</a:t>
                      </a:r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新設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10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105/1/1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182"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既設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75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104/1/1(</a:t>
                      </a:r>
                      <a:r>
                        <a:rPr lang="zh-TW" altLang="en-US" sz="2000" dirty="0" smtClean="0"/>
                        <a:t>舊標</a:t>
                      </a:r>
                      <a:r>
                        <a:rPr lang="en-US" altLang="zh-TW" sz="2000" dirty="0" smtClean="0"/>
                        <a:t>)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0981">
                <a:tc>
                  <a:txBody>
                    <a:bodyPr/>
                    <a:lstStyle/>
                    <a:p>
                      <a:endParaRPr lang="zh-TW" altLang="en-US" sz="200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既設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30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光電、晶圓、半導體科學園區污水廠</a:t>
                      </a:r>
                      <a:r>
                        <a:rPr lang="en-US" altLang="zh-TW" sz="2000" dirty="0" smtClean="0"/>
                        <a:t>106/1/1</a:t>
                      </a:r>
                      <a:r>
                        <a:rPr lang="zh-TW" altLang="en-US" sz="2000" dirty="0" smtClean="0"/>
                        <a:t>起之標準，其他舊標。</a:t>
                      </a:r>
                      <a:endParaRPr lang="zh-TW" altLang="en-US" sz="2000" dirty="0"/>
                    </a:p>
                  </a:txBody>
                  <a:tcPr marL="91438" marR="91438" marT="45692" marB="4569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smtClean="0"/>
              <a:t>2.</a:t>
            </a:r>
            <a:r>
              <a:rPr lang="zh-TW" altLang="en-US" sz="2800" smtClean="0"/>
              <a:t>新街溪、埔心溪與黃墘溪</a:t>
            </a:r>
            <a:r>
              <a:rPr lang="en-US" altLang="zh-TW" sz="2800" smtClean="0"/>
              <a:t>(</a:t>
            </a:r>
            <a:r>
              <a:rPr lang="zh-TW" altLang="en-US" sz="2800" smtClean="0"/>
              <a:t>支流</a:t>
            </a:r>
            <a:r>
              <a:rPr lang="en-US" altLang="zh-TW" sz="2800" smtClean="0"/>
              <a:t>)</a:t>
            </a:r>
            <a:r>
              <a:rPr lang="zh-TW" altLang="en-US" sz="2800" smtClean="0"/>
              <a:t>匯流點以上集水區</a:t>
            </a:r>
          </a:p>
        </p:txBody>
      </p:sp>
      <p:sp>
        <p:nvSpPr>
          <p:cNvPr id="38915" name="內容版面配置區 2"/>
          <p:cNvSpPr>
            <a:spLocks noGrp="1"/>
          </p:cNvSpPr>
          <p:nvPr>
            <p:ph idx="1"/>
          </p:nvPr>
        </p:nvSpPr>
        <p:spPr>
          <a:xfrm>
            <a:off x="457200" y="908050"/>
            <a:ext cx="8291513" cy="10080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2400" smtClean="0"/>
              <a:t>加嚴水質</a:t>
            </a:r>
            <a:r>
              <a:rPr lang="en-US" altLang="zh-TW" sz="2400" smtClean="0"/>
              <a:t>6</a:t>
            </a:r>
            <a:r>
              <a:rPr lang="zh-TW" altLang="en-US" sz="2400" smtClean="0"/>
              <a:t>種重金屬：危害農田土壤和灌溉水重金屬。</a:t>
            </a:r>
            <a:endParaRPr lang="en-US" altLang="zh-TW" sz="2400" smtClean="0"/>
          </a:p>
          <a:p>
            <a:r>
              <a:rPr lang="zh-TW" altLang="en-US" sz="2400" smtClean="0"/>
              <a:t>一級</a:t>
            </a:r>
            <a:r>
              <a:rPr lang="en-US" altLang="zh-TW" sz="2400" smtClean="0"/>
              <a:t>=</a:t>
            </a:r>
            <a:r>
              <a:rPr lang="zh-TW" altLang="en-US" sz="2400" smtClean="0"/>
              <a:t>引灌水超標</a:t>
            </a:r>
            <a:r>
              <a:rPr lang="en-US" altLang="zh-TW" sz="2400" smtClean="0"/>
              <a:t>(</a:t>
            </a:r>
            <a:r>
              <a:rPr lang="zh-TW" altLang="en-US" sz="2400" smtClean="0"/>
              <a:t>灌溉水標準</a:t>
            </a:r>
            <a:r>
              <a:rPr lang="en-US" altLang="zh-TW" sz="2400" smtClean="0"/>
              <a:t>)</a:t>
            </a:r>
            <a:r>
              <a:rPr lang="zh-TW" altLang="en-US" sz="2400" smtClean="0"/>
              <a:t>，二級</a:t>
            </a:r>
            <a:r>
              <a:rPr lang="en-US" altLang="zh-TW" sz="2400" smtClean="0"/>
              <a:t>=</a:t>
            </a:r>
            <a:r>
              <a:rPr lang="zh-TW" altLang="en-US" sz="2400" smtClean="0"/>
              <a:t>間接引灌水未超標。</a:t>
            </a:r>
          </a:p>
        </p:txBody>
      </p:sp>
      <p:sp>
        <p:nvSpPr>
          <p:cNvPr id="38916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5F0C42-C7C9-4EB9-A366-7C3129882E7B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68313" y="2011363"/>
          <a:ext cx="8280400" cy="4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6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5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5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5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5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5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45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</a:rPr>
                        <a:t>管制區</a:t>
                      </a:r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</a:rPr>
                        <a:t>對象</a:t>
                      </a:r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</a:t>
                      </a:r>
                      <a:r>
                        <a:rPr lang="en-US" altLang="zh-TW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Cr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r>
                        <a:rPr lang="en-US" altLang="zh-TW" sz="200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</a:t>
                      </a:r>
                      <a:endParaRPr lang="zh-TW" altLang="en-US" sz="20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79">
                <a:tc rowSpan="2">
                  <a:txBody>
                    <a:bodyPr/>
                    <a:lstStyle/>
                    <a:p>
                      <a:endParaRPr lang="en-US" altLang="zh-TW" sz="2000" dirty="0" smtClean="0"/>
                    </a:p>
                    <a:p>
                      <a:r>
                        <a:rPr lang="zh-TW" altLang="en-US" sz="2000" dirty="0" smtClean="0"/>
                        <a:t>一級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不得新設，既設不得增排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91434" marR="91434" marT="45727" marB="45727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91434" marR="91434" marT="45727" marB="45727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91434" marR="91434" marT="45727" marB="45727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91434" marR="91434" marT="45727" marB="45727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91434" marR="91434" marT="45727" marB="45727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186">
                <a:tc vMerge="1"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既設</a:t>
                      </a: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0.025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523">
                <a:tc rowSpan="2">
                  <a:txBody>
                    <a:bodyPr/>
                    <a:lstStyle/>
                    <a:p>
                      <a:endParaRPr lang="en-US" altLang="zh-TW" sz="2000" dirty="0" smtClean="0"/>
                    </a:p>
                    <a:p>
                      <a:r>
                        <a:rPr lang="zh-TW" altLang="en-US" sz="2000" dirty="0" smtClean="0"/>
                        <a:t>二級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既設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1.5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2.5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0.5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0.015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1.0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0.25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523">
                <a:tc vMerge="1"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新設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0.2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2.0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0.2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0.01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0.1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0.025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523">
                <a:tc gridSpan="2">
                  <a:txBody>
                    <a:bodyPr/>
                    <a:lstStyle/>
                    <a:p>
                      <a:r>
                        <a:rPr lang="zh-TW" altLang="en-US" sz="2000" dirty="0" smtClean="0"/>
                        <a:t>工業區下水道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1.5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2.5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0.5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0.015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1.0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0.25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523">
                <a:tc gridSpan="2">
                  <a:txBody>
                    <a:bodyPr/>
                    <a:lstStyle/>
                    <a:p>
                      <a:r>
                        <a:rPr lang="zh-TW" altLang="en-US" sz="2000" dirty="0" smtClean="0"/>
                        <a:t>管制區外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3.0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5.0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1.0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0.03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2.0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0.5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18">
                <a:tc gridSpan="2">
                  <a:txBody>
                    <a:bodyPr/>
                    <a:lstStyle/>
                    <a:p>
                      <a:r>
                        <a:rPr lang="zh-TW" altLang="en-US" sz="2000" dirty="0" smtClean="0"/>
                        <a:t>放流水標準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3.0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5.0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1.0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0.03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2.0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標楷體"/>
                        </a:rPr>
                        <a:t>0.5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31">
                <a:tc gridSpan="2">
                  <a:txBody>
                    <a:bodyPr/>
                    <a:lstStyle/>
                    <a:p>
                      <a:r>
                        <a:rPr lang="zh-TW" altLang="en-US" sz="2000" dirty="0" smtClean="0"/>
                        <a:t>水體水質標準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0.03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0.5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-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0.01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-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0.05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4523">
                <a:tc gridSpan="2">
                  <a:txBody>
                    <a:bodyPr/>
                    <a:lstStyle/>
                    <a:p>
                      <a:r>
                        <a:rPr lang="zh-TW" altLang="en-US" sz="2000" dirty="0" smtClean="0"/>
                        <a:t>灌溉水標準</a:t>
                      </a:r>
                      <a:endParaRPr lang="zh-TW" altLang="en-US" sz="2000" dirty="0"/>
                    </a:p>
                  </a:txBody>
                  <a:tcPr marL="91434" marR="91434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0.2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2.0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0.2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0.01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0.1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/>
                          <a:cs typeface="Times New Roman" panose="02020603050405020304" pitchFamily="18" charset="0"/>
                        </a:rPr>
                        <a:t>-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smtClean="0"/>
              <a:t>8.5</a:t>
            </a:r>
            <a:r>
              <a:rPr lang="zh-TW" altLang="zh-TW" sz="3200" smtClean="0"/>
              <a:t>水環境容量</a:t>
            </a:r>
            <a:r>
              <a:rPr lang="en-US" altLang="zh-TW" sz="3200" smtClean="0"/>
              <a:t>(environmental capacity</a:t>
            </a:r>
            <a:r>
              <a:rPr lang="zh-TW" altLang="zh-TW" sz="3200" smtClean="0"/>
              <a:t>，</a:t>
            </a:r>
            <a:r>
              <a:rPr lang="en-US" altLang="zh-TW" sz="3200" smtClean="0"/>
              <a:t>EC)</a:t>
            </a:r>
            <a:endParaRPr lang="zh-TW" altLang="en-US" sz="320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/>
              <a:t>1.</a:t>
            </a:r>
            <a:r>
              <a:rPr lang="zh-TW" altLang="zh-TW" sz="2800" dirty="0" smtClean="0"/>
              <a:t>環境容量之定義</a:t>
            </a:r>
            <a:endParaRPr lang="en-US" altLang="zh-TW" sz="2800" dirty="0" smtClean="0"/>
          </a:p>
          <a:p>
            <a:pPr>
              <a:buFont typeface="Wingdings" panose="05000000000000000000" pitchFamily="2" charset="2"/>
              <a:buChar char="p"/>
              <a:defRPr/>
            </a:pPr>
            <a:r>
              <a:rPr lang="zh-TW" altLang="zh-TW" sz="2800" dirty="0"/>
              <a:t>環境承載力</a:t>
            </a:r>
            <a:r>
              <a:rPr lang="en-US" altLang="zh-TW" sz="2800" dirty="0"/>
              <a:t>(carrying capacity</a:t>
            </a:r>
            <a:r>
              <a:rPr lang="en-US" altLang="zh-TW" sz="2800" dirty="0" smtClean="0"/>
              <a:t>)</a:t>
            </a:r>
          </a:p>
          <a:p>
            <a:pPr>
              <a:buFont typeface="Wingdings" panose="05000000000000000000" pitchFamily="2" charset="2"/>
              <a:buChar char="p"/>
              <a:defRPr/>
            </a:pPr>
            <a:r>
              <a:rPr lang="zh-TW" altLang="zh-TW" sz="2800" dirty="0" smtClean="0"/>
              <a:t> 涵</a:t>
            </a:r>
            <a:r>
              <a:rPr lang="zh-TW" altLang="zh-TW" sz="2800" dirty="0"/>
              <a:t>容能力</a:t>
            </a:r>
            <a:r>
              <a:rPr lang="en-US" altLang="zh-TW" sz="2800" dirty="0"/>
              <a:t>(assimilative capacity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，</a:t>
            </a:r>
            <a:r>
              <a:rPr lang="zh-TW" altLang="zh-TW" sz="2800" dirty="0" smtClean="0"/>
              <a:t>或承載</a:t>
            </a:r>
            <a:r>
              <a:rPr lang="zh-TW" altLang="zh-TW" sz="2800" dirty="0"/>
              <a:t>力</a:t>
            </a:r>
            <a:r>
              <a:rPr lang="en-US" altLang="zh-TW" sz="2800" dirty="0"/>
              <a:t>(loading capacity</a:t>
            </a:r>
            <a:r>
              <a:rPr lang="zh-TW" altLang="zh-TW" sz="2800" dirty="0"/>
              <a:t>，</a:t>
            </a:r>
            <a:r>
              <a:rPr lang="en-US" altLang="zh-TW" sz="2800" dirty="0" smtClean="0"/>
              <a:t>LC)</a:t>
            </a:r>
            <a:endParaRPr lang="en-US" altLang="zh-TW" sz="2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TW" sz="28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/>
              <a:t>2</a:t>
            </a:r>
            <a:r>
              <a:rPr lang="en-US" altLang="zh-TW" sz="2800" dirty="0"/>
              <a:t>.</a:t>
            </a:r>
            <a:r>
              <a:rPr lang="zh-TW" altLang="zh-TW" sz="2800" dirty="0"/>
              <a:t>環境容量之求法</a:t>
            </a:r>
          </a:p>
          <a:p>
            <a:pPr>
              <a:buFont typeface="Wingdings" panose="05000000000000000000" pitchFamily="2" charset="2"/>
              <a:buChar char="p"/>
              <a:defRPr/>
            </a:pPr>
            <a:r>
              <a:rPr lang="zh-TW" altLang="en-US" sz="2800" dirty="0" smtClean="0"/>
              <a:t>水質模式法</a:t>
            </a:r>
            <a:endParaRPr lang="en-US" altLang="zh-TW" sz="2800" dirty="0" smtClean="0"/>
          </a:p>
          <a:p>
            <a:pPr>
              <a:buFont typeface="Wingdings" panose="05000000000000000000" pitchFamily="2" charset="2"/>
              <a:buChar char="p"/>
              <a:defRPr/>
            </a:pPr>
            <a:r>
              <a:rPr lang="zh-TW" altLang="zh-TW" sz="2800" dirty="0"/>
              <a:t>污染負荷延時曲線法</a:t>
            </a:r>
            <a:r>
              <a:rPr lang="en-US" altLang="zh-TW" sz="2800" dirty="0"/>
              <a:t>(pollution loading duration curve method</a:t>
            </a:r>
            <a:r>
              <a:rPr lang="zh-TW" altLang="zh-TW" sz="2800" dirty="0"/>
              <a:t>，簡稱</a:t>
            </a:r>
            <a:r>
              <a:rPr lang="en-US" altLang="zh-TW" sz="2800" dirty="0"/>
              <a:t>LDC</a:t>
            </a:r>
            <a:r>
              <a:rPr lang="zh-TW" altLang="zh-TW" sz="2800" dirty="0"/>
              <a:t>法</a:t>
            </a:r>
            <a:r>
              <a:rPr lang="en-US" altLang="zh-TW" sz="2800" dirty="0"/>
              <a:t>)</a:t>
            </a:r>
            <a:endParaRPr lang="zh-TW" altLang="en-US" sz="2800" dirty="0"/>
          </a:p>
        </p:txBody>
      </p:sp>
      <p:sp>
        <p:nvSpPr>
          <p:cNvPr id="39940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3A710B-2297-4CC2-BC12-FCFA51606D07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標題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63600"/>
          </a:xfrm>
        </p:spPr>
        <p:txBody>
          <a:bodyPr/>
          <a:lstStyle/>
          <a:p>
            <a:r>
              <a:rPr lang="en-US" altLang="zh-TW" sz="3200" dirty="0" smtClean="0"/>
              <a:t>8.5.1</a:t>
            </a:r>
            <a:r>
              <a:rPr lang="zh-TW" altLang="en-US" sz="3200" dirty="0" smtClean="0"/>
              <a:t> </a:t>
            </a:r>
            <a:r>
              <a:rPr lang="zh-TW" altLang="en-US" sz="3200" dirty="0" smtClean="0"/>
              <a:t>一階分解汙染物之</a:t>
            </a:r>
            <a:r>
              <a:rPr lang="en-US" altLang="zh-TW" sz="3200" dirty="0" smtClean="0"/>
              <a:t>EC</a:t>
            </a:r>
            <a:r>
              <a:rPr lang="zh-TW" altLang="en-US" sz="3200" dirty="0" smtClean="0"/>
              <a:t>求</a:t>
            </a:r>
            <a:r>
              <a:rPr lang="zh-TW" altLang="en-US" sz="3200" dirty="0" smtClean="0"/>
              <a:t>法</a:t>
            </a:r>
            <a:endParaRPr lang="zh-TW" altLang="en-US" sz="3200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0825" y="957263"/>
            <a:ext cx="8229600" cy="179705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>
                <a:solidFill>
                  <a:srgbClr val="92D050"/>
                </a:solidFill>
                <a:latin typeface="+mn-ea"/>
              </a:rPr>
              <a:t>(1)</a:t>
            </a:r>
            <a:r>
              <a:rPr lang="zh-TW" altLang="zh-TW" sz="2800" dirty="0">
                <a:solidFill>
                  <a:srgbClr val="92D050"/>
                </a:solidFill>
                <a:latin typeface="+mn-ea"/>
              </a:rPr>
              <a:t>水體之稀釋</a:t>
            </a:r>
            <a:r>
              <a:rPr lang="zh-TW" altLang="zh-TW" sz="2800" dirty="0" smtClean="0">
                <a:solidFill>
                  <a:srgbClr val="92D050"/>
                </a:solidFill>
                <a:latin typeface="+mn-ea"/>
              </a:rPr>
              <a:t>容量</a:t>
            </a:r>
            <a:r>
              <a:rPr lang="en-US" altLang="zh-TW" sz="2800" dirty="0" smtClean="0">
                <a:solidFill>
                  <a:srgbClr val="92D050"/>
                </a:solidFill>
                <a:latin typeface="+mn-ea"/>
              </a:rPr>
              <a:t>(DC)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2400" b="0" dirty="0" smtClean="0"/>
              <a:t>EC=DC</a:t>
            </a:r>
            <a:r>
              <a:rPr lang="zh-TW" altLang="en-US" sz="2400" b="0" dirty="0" smtClean="0"/>
              <a:t> </a:t>
            </a:r>
            <a:r>
              <a:rPr lang="en-US" altLang="zh-TW" sz="2400" b="0" dirty="0" smtClean="0"/>
              <a:t>+</a:t>
            </a:r>
            <a:r>
              <a:rPr lang="zh-TW" altLang="en-US" sz="2400" b="0" dirty="0" smtClean="0"/>
              <a:t> </a:t>
            </a:r>
            <a:r>
              <a:rPr lang="en-US" altLang="zh-TW" sz="2400" b="0" dirty="0" smtClean="0"/>
              <a:t>AC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2400" b="0" dirty="0"/>
              <a:t>DC=</a:t>
            </a:r>
            <a:r>
              <a:rPr lang="en-US" altLang="zh-TW" sz="2400" b="0" i="1" dirty="0"/>
              <a:t>Q</a:t>
            </a:r>
            <a:r>
              <a:rPr lang="en-US" altLang="zh-TW" sz="2400" b="0" dirty="0"/>
              <a:t>(</a:t>
            </a:r>
            <a:r>
              <a:rPr lang="en-US" altLang="zh-TW" sz="2400" b="0" i="1" dirty="0"/>
              <a:t>S</a:t>
            </a:r>
            <a:r>
              <a:rPr lang="en-US" altLang="zh-TW" sz="2400" b="0" dirty="0"/>
              <a:t> – </a:t>
            </a:r>
            <a:r>
              <a:rPr lang="en-US" altLang="zh-TW" sz="2400" b="0" i="1" dirty="0"/>
              <a:t>C</a:t>
            </a:r>
            <a:r>
              <a:rPr lang="en-US" altLang="zh-TW" sz="2400" b="0" baseline="-25000" dirty="0"/>
              <a:t>0</a:t>
            </a:r>
            <a:r>
              <a:rPr lang="en-US" altLang="zh-TW" sz="2400" b="0" dirty="0" smtClean="0"/>
              <a:t>)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2400" b="0" dirty="0"/>
              <a:t>DC=</a:t>
            </a:r>
            <a:r>
              <a:rPr lang="en-US" altLang="zh-TW" sz="2400" b="0" i="1" dirty="0"/>
              <a:t>Q</a:t>
            </a:r>
            <a:r>
              <a:rPr lang="en-US" altLang="zh-TW" sz="2400" b="0" dirty="0"/>
              <a:t>(</a:t>
            </a:r>
            <a:r>
              <a:rPr lang="en-US" altLang="zh-TW" sz="2400" b="0" i="1" dirty="0"/>
              <a:t>S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 - </a:t>
            </a:r>
            <a:r>
              <a:rPr lang="en-US" altLang="zh-TW" sz="2400" b="0" i="1" dirty="0"/>
              <a:t>S</a:t>
            </a:r>
            <a:r>
              <a:rPr lang="en-US" altLang="zh-TW" sz="2400" b="0" baseline="-25000" dirty="0"/>
              <a:t>1</a:t>
            </a:r>
            <a:r>
              <a:rPr lang="en-US" altLang="zh-TW" sz="2400" b="0" dirty="0"/>
              <a:t>) </a:t>
            </a:r>
            <a:r>
              <a:rPr lang="zh-TW" altLang="zh-TW" sz="2400" b="0" dirty="0"/>
              <a:t>， </a:t>
            </a:r>
            <a:r>
              <a:rPr lang="en-US" altLang="zh-TW" sz="2400" b="0" i="1" dirty="0"/>
              <a:t>S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&gt;</a:t>
            </a:r>
            <a:r>
              <a:rPr lang="en-US" altLang="zh-TW" sz="2400" b="0" i="1" dirty="0"/>
              <a:t>S</a:t>
            </a:r>
            <a:r>
              <a:rPr lang="en-US" altLang="zh-TW" sz="2400" b="0" baseline="-25000" dirty="0"/>
              <a:t>1</a:t>
            </a:r>
            <a:endParaRPr lang="en-US" altLang="zh-TW" sz="2400" b="0" dirty="0" smtClean="0"/>
          </a:p>
        </p:txBody>
      </p:sp>
      <p:sp>
        <p:nvSpPr>
          <p:cNvPr id="40964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4E71864-A442-4F0E-9BDE-2C46958A8BF6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pic>
        <p:nvPicPr>
          <p:cNvPr id="40965" name="圖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844800"/>
            <a:ext cx="5472112" cy="328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2411413" y="6223000"/>
            <a:ext cx="453707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zh-TW" sz="2400" kern="10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圖</a:t>
            </a:r>
            <a:r>
              <a:rPr lang="en-US" altLang="zh-TW" sz="2400" kern="100" baseline="0" dirty="0">
                <a:solidFill>
                  <a:srgbClr val="FFFF00"/>
                </a:solidFill>
                <a:latin typeface="Times New Roman" panose="02020603050405020304" pitchFamily="18" charset="0"/>
              </a:rPr>
              <a:t>8.5</a:t>
            </a:r>
            <a:r>
              <a:rPr lang="zh-TW" altLang="zh-TW" sz="2400" kern="10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：集中負荷之環境容量</a:t>
            </a:r>
            <a:endParaRPr lang="zh-TW" altLang="en-US" sz="2400" baseline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標題 1"/>
          <p:cNvSpPr>
            <a:spLocks noGrp="1"/>
          </p:cNvSpPr>
          <p:nvPr>
            <p:ph type="title"/>
          </p:nvPr>
        </p:nvSpPr>
        <p:spPr>
          <a:xfrm>
            <a:off x="357188" y="69850"/>
            <a:ext cx="8315325" cy="863600"/>
          </a:xfrm>
        </p:spPr>
        <p:txBody>
          <a:bodyPr/>
          <a:lstStyle/>
          <a:p>
            <a:r>
              <a:rPr lang="en-US" altLang="zh-TW" sz="2800" smtClean="0">
                <a:solidFill>
                  <a:srgbClr val="92D050"/>
                </a:solidFill>
              </a:rPr>
              <a:t>(2)</a:t>
            </a:r>
            <a:r>
              <a:rPr lang="zh-TW" altLang="zh-TW" sz="2800" smtClean="0">
                <a:solidFill>
                  <a:srgbClr val="92D050"/>
                </a:solidFill>
              </a:rPr>
              <a:t>水體之自淨容量</a:t>
            </a:r>
            <a:endParaRPr lang="zh-TW" altLang="en-US" sz="2800" smtClean="0">
              <a:solidFill>
                <a:srgbClr val="92D05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-26988" y="930275"/>
            <a:ext cx="8699501" cy="2427288"/>
          </a:xfrm>
        </p:spPr>
        <p:txBody>
          <a:bodyPr/>
          <a:lstStyle/>
          <a:p>
            <a:pPr>
              <a:defRPr/>
            </a:pPr>
            <a:r>
              <a:rPr lang="zh-TW" altLang="zh-TW" sz="2400" dirty="0">
                <a:solidFill>
                  <a:srgbClr val="FFFF00"/>
                </a:solidFill>
              </a:rPr>
              <a:t>非感潮河川用</a:t>
            </a:r>
            <a:r>
              <a:rPr lang="en-US" altLang="zh-TW" sz="2400" dirty="0">
                <a:solidFill>
                  <a:srgbClr val="FFFF00"/>
                </a:solidFill>
              </a:rPr>
              <a:t>Streeter-Phelps</a:t>
            </a:r>
            <a:r>
              <a:rPr lang="zh-TW" altLang="zh-TW" sz="2400" dirty="0">
                <a:solidFill>
                  <a:srgbClr val="FFFF00"/>
                </a:solidFill>
              </a:rPr>
              <a:t>方程式</a:t>
            </a:r>
            <a:r>
              <a:rPr lang="zh-TW" altLang="zh-TW" dirty="0" smtClean="0">
                <a:solidFill>
                  <a:srgbClr val="FFFF00"/>
                </a:solidFill>
              </a:rPr>
              <a:t>：</a:t>
            </a:r>
            <a:endParaRPr lang="en-US" altLang="zh-TW" dirty="0" smtClean="0">
              <a:solidFill>
                <a:srgbClr val="FFFF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TW" dirty="0" smtClean="0">
              <a:solidFill>
                <a:srgbClr val="FFFF00"/>
              </a:solidFill>
            </a:endParaRPr>
          </a:p>
          <a:p>
            <a:pPr>
              <a:defRPr/>
            </a:pPr>
            <a:endParaRPr lang="en-US" altLang="zh-TW" sz="2400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zh-TW" altLang="zh-TW" sz="2400" dirty="0" smtClean="0">
                <a:solidFill>
                  <a:srgbClr val="FFFF00"/>
                </a:solidFill>
              </a:rPr>
              <a:t>感</a:t>
            </a:r>
            <a:r>
              <a:rPr lang="zh-TW" altLang="zh-TW" sz="2400" dirty="0">
                <a:solidFill>
                  <a:srgbClr val="FFFF00"/>
                </a:solidFill>
              </a:rPr>
              <a:t>潮河段用</a:t>
            </a:r>
            <a:r>
              <a:rPr lang="en-US" altLang="zh-TW" sz="2400" dirty="0" err="1">
                <a:solidFill>
                  <a:srgbClr val="FFFF00"/>
                </a:solidFill>
              </a:rPr>
              <a:t>O’Connr</a:t>
            </a:r>
            <a:r>
              <a:rPr lang="en-US" altLang="zh-TW" sz="2400" dirty="0">
                <a:solidFill>
                  <a:srgbClr val="FFFF00"/>
                </a:solidFill>
              </a:rPr>
              <a:t>-Dobbins</a:t>
            </a:r>
            <a:r>
              <a:rPr lang="zh-TW" altLang="zh-TW" sz="2400" dirty="0">
                <a:solidFill>
                  <a:srgbClr val="FFFF00"/>
                </a:solidFill>
              </a:rPr>
              <a:t>模式：</a:t>
            </a:r>
            <a:endParaRPr lang="zh-TW" altLang="en-US" sz="2400" dirty="0">
              <a:solidFill>
                <a:srgbClr val="FFFF00"/>
              </a:solidFill>
            </a:endParaRPr>
          </a:p>
        </p:txBody>
      </p:sp>
      <p:sp>
        <p:nvSpPr>
          <p:cNvPr id="41988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1E7E60-E8F9-499F-B471-DD0800E92BF7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pic>
        <p:nvPicPr>
          <p:cNvPr id="41989" name="圖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1646238"/>
            <a:ext cx="2646363" cy="646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990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016124"/>
              </p:ext>
            </p:extLst>
          </p:nvPr>
        </p:nvGraphicFramePr>
        <p:xfrm>
          <a:off x="2090738" y="3252788"/>
          <a:ext cx="243840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方程式" r:id="rId4" imgW="1346200" imgH="419100" progId="Equation.3">
                  <p:embed/>
                </p:oleObj>
              </mc:Choice>
              <mc:Fallback>
                <p:oleObj name="方程式" r:id="rId4" imgW="1346200" imgH="419100" progId="Equation.3">
                  <p:embed/>
                  <p:pic>
                    <p:nvPicPr>
                      <p:cNvPr id="0" name="物件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738" y="3252788"/>
                        <a:ext cx="2438400" cy="796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Rectangle 15"/>
          <p:cNvSpPr>
            <a:spLocks noChangeArrowheads="1"/>
          </p:cNvSpPr>
          <p:nvPr/>
        </p:nvSpPr>
        <p:spPr bwMode="auto">
          <a:xfrm>
            <a:off x="-484188" y="-122238"/>
            <a:ext cx="9666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graphicFrame>
        <p:nvGraphicFramePr>
          <p:cNvPr id="41992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0604218"/>
              </p:ext>
            </p:extLst>
          </p:nvPr>
        </p:nvGraphicFramePr>
        <p:xfrm>
          <a:off x="2638425" y="4316413"/>
          <a:ext cx="189071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方程式" r:id="rId6" imgW="965200" imgH="241300" progId="Equation.3">
                  <p:embed/>
                </p:oleObj>
              </mc:Choice>
              <mc:Fallback>
                <p:oleObj name="方程式" r:id="rId6" imgW="965200" imgH="241300" progId="Equation.3">
                  <p:embed/>
                  <p:pic>
                    <p:nvPicPr>
                      <p:cNvPr id="0" name="物件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425" y="4316413"/>
                        <a:ext cx="1890713" cy="490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3" name="Rectangle 19"/>
          <p:cNvSpPr>
            <a:spLocks noChangeArrowheads="1"/>
          </p:cNvSpPr>
          <p:nvPr/>
        </p:nvSpPr>
        <p:spPr bwMode="auto">
          <a:xfrm>
            <a:off x="5159375" y="3517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graphicFrame>
        <p:nvGraphicFramePr>
          <p:cNvPr id="41994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793291"/>
              </p:ext>
            </p:extLst>
          </p:nvPr>
        </p:nvGraphicFramePr>
        <p:xfrm>
          <a:off x="5159375" y="3517900"/>
          <a:ext cx="2247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1" name="方程式" r:id="rId8" imgW="1587500" imgH="241300" progId="Equation.3">
                  <p:embed/>
                </p:oleObj>
              </mc:Choice>
              <mc:Fallback>
                <p:oleObj name="方程式" r:id="rId8" imgW="1587500" imgH="241300" progId="Equation.3">
                  <p:embed/>
                  <p:pic>
                    <p:nvPicPr>
                      <p:cNvPr id="0" name="物件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5" y="3517900"/>
                        <a:ext cx="2247900" cy="342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5" name="文字方塊 23"/>
          <p:cNvSpPr txBox="1">
            <a:spLocks noChangeArrowheads="1"/>
          </p:cNvSpPr>
          <p:nvPr/>
        </p:nvSpPr>
        <p:spPr bwMode="auto">
          <a:xfrm>
            <a:off x="611188" y="4316413"/>
            <a:ext cx="1657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2400" baseline="0" dirty="0"/>
              <a:t>通解：</a:t>
            </a:r>
          </a:p>
        </p:txBody>
      </p:sp>
      <p:sp>
        <p:nvSpPr>
          <p:cNvPr id="41996" name="矩形 24"/>
          <p:cNvSpPr>
            <a:spLocks noChangeArrowheads="1"/>
          </p:cNvSpPr>
          <p:nvPr/>
        </p:nvSpPr>
        <p:spPr bwMode="auto">
          <a:xfrm>
            <a:off x="2638425" y="4941888"/>
            <a:ext cx="801688" cy="460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0" i="1" baseline="0" dirty="0">
                <a:solidFill>
                  <a:schemeClr val="tx1"/>
                </a:solidFill>
              </a:rPr>
              <a:t>λ</a:t>
            </a:r>
            <a:r>
              <a:rPr lang="en-US" altLang="zh-TW" sz="2400" b="0" baseline="0" dirty="0">
                <a:solidFill>
                  <a:schemeClr val="tx1"/>
                </a:solidFill>
              </a:rPr>
              <a:t>=</a:t>
            </a:r>
            <a:r>
              <a:rPr lang="en-US" altLang="zh-TW" sz="2400" b="0" i="1" baseline="0" dirty="0">
                <a:solidFill>
                  <a:schemeClr val="tx1"/>
                </a:solidFill>
              </a:rPr>
              <a:t>K</a:t>
            </a:r>
            <a:r>
              <a:rPr lang="en-US" altLang="zh-TW" sz="2400" baseline="0" dirty="0">
                <a:solidFill>
                  <a:srgbClr val="800000"/>
                </a:solidFill>
              </a:rPr>
              <a:t> </a:t>
            </a:r>
            <a:endParaRPr lang="en-US" altLang="zh-TW" sz="2400" baseline="0" dirty="0">
              <a:solidFill>
                <a:schemeClr val="tx1"/>
              </a:solidFill>
            </a:endParaRPr>
          </a:p>
        </p:txBody>
      </p:sp>
      <p:sp>
        <p:nvSpPr>
          <p:cNvPr id="41997" name="文字方塊 26"/>
          <p:cNvSpPr txBox="1">
            <a:spLocks noChangeArrowheads="1"/>
          </p:cNvSpPr>
          <p:nvPr/>
        </p:nvSpPr>
        <p:spPr bwMode="auto">
          <a:xfrm>
            <a:off x="611188" y="4916488"/>
            <a:ext cx="1655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2400" baseline="0" dirty="0"/>
              <a:t>非感潮：</a:t>
            </a:r>
          </a:p>
        </p:txBody>
      </p:sp>
      <p:sp>
        <p:nvSpPr>
          <p:cNvPr id="41998" name="文字方塊 27"/>
          <p:cNvSpPr txBox="1">
            <a:spLocks noChangeArrowheads="1"/>
          </p:cNvSpPr>
          <p:nvPr/>
        </p:nvSpPr>
        <p:spPr bwMode="auto">
          <a:xfrm>
            <a:off x="611188" y="5610225"/>
            <a:ext cx="16557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2400" baseline="0" dirty="0"/>
              <a:t>感潮：</a:t>
            </a:r>
          </a:p>
        </p:txBody>
      </p:sp>
      <p:sp>
        <p:nvSpPr>
          <p:cNvPr id="41999" name="Rectangle 21"/>
          <p:cNvSpPr>
            <a:spLocks noChangeArrowheads="1"/>
          </p:cNvSpPr>
          <p:nvPr/>
        </p:nvSpPr>
        <p:spPr bwMode="auto">
          <a:xfrm>
            <a:off x="2501900" y="5268913"/>
            <a:ext cx="2413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 baseline="0">
              <a:solidFill>
                <a:srgbClr val="800000"/>
              </a:solidFill>
            </a:endParaRPr>
          </a:p>
        </p:txBody>
      </p:sp>
      <p:graphicFrame>
        <p:nvGraphicFramePr>
          <p:cNvPr id="42000" name="物件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75631"/>
              </p:ext>
            </p:extLst>
          </p:nvPr>
        </p:nvGraphicFramePr>
        <p:xfrm>
          <a:off x="2501900" y="5402263"/>
          <a:ext cx="2935288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2" name="方程式" r:id="rId10" imgW="1497950" imgH="444307" progId="Equation.3">
                  <p:embed/>
                </p:oleObj>
              </mc:Choice>
              <mc:Fallback>
                <p:oleObj name="方程式" r:id="rId10" imgW="1497950" imgH="444307" progId="Equation.3">
                  <p:embed/>
                  <p:pic>
                    <p:nvPicPr>
                      <p:cNvPr id="0" name="物件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5402263"/>
                        <a:ext cx="2935288" cy="8778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標題 1"/>
          <p:cNvSpPr>
            <a:spLocks noGrp="1"/>
          </p:cNvSpPr>
          <p:nvPr>
            <p:ph type="title"/>
          </p:nvPr>
        </p:nvSpPr>
        <p:spPr>
          <a:xfrm>
            <a:off x="755650" y="115888"/>
            <a:ext cx="7883525" cy="8636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zh-TW" sz="2800" smtClean="0"/>
              <a:t>長度為</a:t>
            </a:r>
            <a:r>
              <a:rPr lang="en-US" altLang="zh-TW" sz="2800" smtClean="0"/>
              <a:t> </a:t>
            </a:r>
            <a:r>
              <a:rPr lang="en-US" altLang="zh-TW" sz="2800" i="1" smtClean="0"/>
              <a:t>l </a:t>
            </a:r>
            <a:r>
              <a:rPr lang="zh-TW" altLang="zh-TW" sz="2800" smtClean="0"/>
              <a:t>的河段裡，該河段的自淨容量</a:t>
            </a:r>
            <a:endParaRPr lang="zh-TW" altLang="en-US" sz="2800" smtClean="0"/>
          </a:p>
        </p:txBody>
      </p:sp>
      <p:sp>
        <p:nvSpPr>
          <p:cNvPr id="43011" name="內容版面配置區 2"/>
          <p:cNvSpPr>
            <a:spLocks noGrp="1"/>
          </p:cNvSpPr>
          <p:nvPr>
            <p:ph idx="1"/>
          </p:nvPr>
        </p:nvSpPr>
        <p:spPr>
          <a:xfrm>
            <a:off x="582613" y="6249988"/>
            <a:ext cx="8229600" cy="576262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zh-TW" altLang="zh-TW" sz="2000" smtClean="0"/>
              <a:t>圖</a:t>
            </a:r>
            <a:r>
              <a:rPr lang="en-US" altLang="zh-TW" sz="2000" smtClean="0"/>
              <a:t>8.6</a:t>
            </a:r>
            <a:r>
              <a:rPr lang="zh-TW" altLang="zh-TW" sz="2000" smtClean="0"/>
              <a:t>：河道均佈負荷時之水質變化</a:t>
            </a:r>
            <a:endParaRPr lang="zh-TW" altLang="en-US" sz="2000" smtClean="0"/>
          </a:p>
        </p:txBody>
      </p:sp>
      <p:sp>
        <p:nvSpPr>
          <p:cNvPr id="4301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19D07A-53CA-4917-8675-8FF28A463B7F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5" name="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00814" y="819297"/>
            <a:ext cx="4146648" cy="64851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TW" altLang="en-US">
                <a:noFill/>
              </a:rPr>
              <a:t> </a:t>
            </a: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1547813" y="1512888"/>
            <a:ext cx="1524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2400" baseline="0">
              <a:solidFill>
                <a:srgbClr val="92D050"/>
              </a:solidFill>
            </a:endParaRPr>
          </a:p>
        </p:txBody>
      </p:sp>
      <p:pic>
        <p:nvPicPr>
          <p:cNvPr id="43015" name="圖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2722563"/>
            <a:ext cx="6040437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文字方塊 10"/>
          <p:cNvSpPr txBox="1">
            <a:spLocks noChangeArrowheads="1"/>
          </p:cNvSpPr>
          <p:nvPr/>
        </p:nvSpPr>
        <p:spPr bwMode="auto">
          <a:xfrm flipH="1">
            <a:off x="906463" y="1412875"/>
            <a:ext cx="25130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TW" sz="2400" i="1" baseline="0"/>
              <a:t>l</a:t>
            </a:r>
            <a:r>
              <a:rPr lang="zh-TW" altLang="en-US" sz="2400" baseline="0"/>
              <a:t>分成 </a:t>
            </a:r>
            <a:r>
              <a:rPr lang="en-US" altLang="zh-TW" sz="2400" i="1" baseline="0"/>
              <a:t>n</a:t>
            </a:r>
            <a:r>
              <a:rPr lang="zh-TW" altLang="en-US" sz="2400" baseline="0"/>
              <a:t>小</a:t>
            </a:r>
            <a:r>
              <a:rPr lang="en-US" altLang="zh-TW" sz="2400" baseline="0"/>
              <a:t> </a:t>
            </a:r>
            <a:r>
              <a:rPr lang="zh-TW" altLang="en-US" sz="2400" baseline="0"/>
              <a:t>段：</a:t>
            </a:r>
            <a:endParaRPr lang="en-US" altLang="zh-TW" sz="2400" baseline="0"/>
          </a:p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TW" sz="2400" baseline="0">
                <a:sym typeface="Wingdings" panose="05000000000000000000" pitchFamily="2" charset="2"/>
              </a:rPr>
              <a:t>n</a:t>
            </a:r>
            <a:r>
              <a:rPr lang="zh-TW" altLang="en-US" sz="2400" baseline="0">
                <a:sym typeface="Wingdings" panose="05000000000000000000" pitchFamily="2" charset="2"/>
              </a:rPr>
              <a:t>無窮大</a:t>
            </a:r>
            <a:r>
              <a:rPr lang="en-US" altLang="zh-TW" sz="2400" baseline="0"/>
              <a:t> </a:t>
            </a:r>
            <a:r>
              <a:rPr lang="zh-TW" altLang="en-US" sz="2400" baseline="0"/>
              <a:t>：</a:t>
            </a:r>
          </a:p>
        </p:txBody>
      </p:sp>
      <p:sp>
        <p:nvSpPr>
          <p:cNvPr id="12" name="矩形 11"/>
          <p:cNvSpPr/>
          <p:nvPr/>
        </p:nvSpPr>
        <p:spPr>
          <a:xfrm>
            <a:off x="2870200" y="2105025"/>
            <a:ext cx="3446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400" i="1" kern="1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AC=W</a:t>
            </a:r>
            <a:r>
              <a:rPr lang="en-US" altLang="zh-TW" sz="2400" kern="1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TW" sz="2400" i="1" kern="100" baseline="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S,l</a:t>
            </a:r>
            <a:r>
              <a:rPr lang="en-US" altLang="zh-TW" sz="2400" kern="1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)=</a:t>
            </a:r>
            <a:r>
              <a:rPr lang="en-US" altLang="zh-TW" sz="2400" i="1" kern="100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Q</a:t>
            </a:r>
            <a:r>
              <a:rPr lang="zh-TW" altLang="en-US" sz="2400" i="1" kern="100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i="1" kern="100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  <a:r>
              <a:rPr lang="zh-TW" altLang="en-US" sz="2400" i="1" kern="100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zh-TW" altLang="zh-TW" sz="2400" kern="100" baseline="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λ</a:t>
            </a:r>
            <a:r>
              <a:rPr lang="zh-TW" altLang="en-US" sz="2400" kern="100" baseline="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zh-TW" sz="2400" i="1" kern="100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TW" sz="2400" kern="100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=</a:t>
            </a:r>
            <a:r>
              <a:rPr lang="zh-TW" altLang="zh-TW" sz="2400" kern="100" baseline="0" dirty="0">
                <a:solidFill>
                  <a:schemeClr val="bg1"/>
                </a:solidFill>
                <a:cs typeface="Times New Roman" panose="02020603050405020304" pitchFamily="18" charset="0"/>
              </a:rPr>
              <a:t>λ</a:t>
            </a:r>
            <a:r>
              <a:rPr lang="en-US" altLang="zh-TW" sz="2400" i="1" kern="1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VS</a:t>
            </a:r>
            <a:r>
              <a:rPr lang="en-US" altLang="zh-TW" sz="2400" kern="1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endParaRPr lang="zh-TW" altLang="en-US" sz="2400" baseline="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14068" y="1322324"/>
            <a:ext cx="4423326" cy="648511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TW" altLang="en-US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內容版面配置區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360045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zh-TW" sz="2400" dirty="0" smtClean="0"/>
              <a:t>例</a:t>
            </a:r>
            <a:r>
              <a:rPr lang="en-US" altLang="zh-TW" sz="2400" dirty="0" smtClean="0"/>
              <a:t>8.2</a:t>
            </a:r>
            <a:r>
              <a:rPr lang="zh-TW" altLang="zh-TW" sz="2400" dirty="0" smtClean="0"/>
              <a:t>：有一河段如下圖，上游</a:t>
            </a:r>
            <a:r>
              <a:rPr lang="zh-TW" altLang="zh-TW" sz="2400" dirty="0" smtClean="0"/>
              <a:t>源頭水</a:t>
            </a:r>
            <a:r>
              <a:rPr lang="en-US" altLang="zh-TW" sz="2400" dirty="0" smtClean="0"/>
              <a:t>(head water)</a:t>
            </a:r>
            <a:r>
              <a:rPr lang="zh-TW" altLang="zh-TW" sz="2400" dirty="0" smtClean="0"/>
              <a:t>流量</a:t>
            </a:r>
            <a:r>
              <a:rPr lang="en-US" altLang="zh-TW" sz="2400" dirty="0" smtClean="0"/>
              <a:t>Q</a:t>
            </a:r>
            <a:r>
              <a:rPr lang="en-US" altLang="zh-TW" sz="2400" baseline="-25000" dirty="0" smtClean="0"/>
              <a:t>75</a:t>
            </a:r>
            <a:r>
              <a:rPr lang="en-US" altLang="zh-TW" sz="2400" dirty="0" smtClean="0"/>
              <a:t>=4 </a:t>
            </a:r>
            <a:r>
              <a:rPr lang="en-US" altLang="zh-TW" sz="2400" dirty="0" err="1" smtClean="0"/>
              <a:t>cms</a:t>
            </a:r>
            <a:r>
              <a:rPr lang="zh-TW" altLang="zh-TW" sz="2400" dirty="0" smtClean="0"/>
              <a:t>，</a:t>
            </a:r>
            <a:r>
              <a:rPr lang="en-US" altLang="zh-TW" sz="2400" dirty="0" smtClean="0"/>
              <a:t>BOD</a:t>
            </a:r>
            <a:r>
              <a:rPr lang="en-US" altLang="zh-TW" sz="2400" baseline="-25000" dirty="0" smtClean="0"/>
              <a:t>5</a:t>
            </a:r>
            <a:r>
              <a:rPr lang="en-US" altLang="zh-TW" sz="2400" dirty="0" smtClean="0"/>
              <a:t>=1 mg/L</a:t>
            </a:r>
            <a:r>
              <a:rPr lang="zh-TW" altLang="zh-TW" sz="2400" dirty="0" smtClean="0"/>
              <a:t>，求各段之</a:t>
            </a:r>
            <a:r>
              <a:rPr lang="en-US" altLang="zh-TW" sz="2400" dirty="0" smtClean="0"/>
              <a:t>EC</a:t>
            </a:r>
            <a:r>
              <a:rPr lang="zh-TW" altLang="zh-TW" sz="2400" dirty="0" smtClean="0"/>
              <a:t>，但水溫</a:t>
            </a:r>
            <a:r>
              <a:rPr lang="en-US" altLang="zh-TW" sz="2400" dirty="0" smtClean="0"/>
              <a:t>20℃</a:t>
            </a:r>
            <a:r>
              <a:rPr lang="zh-TW" altLang="zh-TW" sz="2400" dirty="0" smtClean="0"/>
              <a:t>，河川用途為乙類</a:t>
            </a:r>
            <a:r>
              <a:rPr lang="en-US" altLang="zh-TW" sz="2400" dirty="0" smtClean="0"/>
              <a:t>(</a:t>
            </a:r>
            <a:r>
              <a:rPr lang="zh-TW" altLang="zh-TW" sz="2400" dirty="0" smtClean="0"/>
              <a:t>水質基準</a:t>
            </a:r>
            <a:r>
              <a:rPr lang="en-US" altLang="zh-TW" sz="2400" i="1" dirty="0" smtClean="0"/>
              <a:t>S</a:t>
            </a:r>
            <a:r>
              <a:rPr lang="en-US" altLang="zh-TW" sz="2400" dirty="0" smtClean="0"/>
              <a:t>=2 mg/L)</a:t>
            </a:r>
            <a:r>
              <a:rPr lang="zh-TW" altLang="zh-TW" sz="2400" dirty="0" smtClean="0"/>
              <a:t>，</a:t>
            </a:r>
            <a:r>
              <a:rPr lang="en-US" altLang="zh-TW" sz="2400" dirty="0" smtClean="0"/>
              <a:t>A </a:t>
            </a:r>
            <a:r>
              <a:rPr lang="zh-TW" altLang="zh-TW" sz="2400" dirty="0" smtClean="0"/>
              <a:t>至</a:t>
            </a:r>
            <a:r>
              <a:rPr lang="en-US" altLang="zh-TW" sz="2400" dirty="0" smtClean="0"/>
              <a:t>C</a:t>
            </a:r>
            <a:r>
              <a:rPr lang="zh-TW" altLang="zh-TW" sz="2400" dirty="0" smtClean="0"/>
              <a:t>平均流速</a:t>
            </a:r>
            <a:r>
              <a:rPr lang="en-US" altLang="zh-TW" sz="2400" i="1" dirty="0" smtClean="0"/>
              <a:t>u</a:t>
            </a:r>
            <a:r>
              <a:rPr lang="en-US" altLang="zh-TW" sz="2400" i="1" baseline="-25000" dirty="0" smtClean="0"/>
              <a:t>1</a:t>
            </a:r>
            <a:r>
              <a:rPr lang="en-US" altLang="zh-TW" sz="2400" dirty="0" smtClean="0"/>
              <a:t>=0.2 m/sec</a:t>
            </a:r>
            <a:r>
              <a:rPr lang="zh-TW" altLang="zh-TW" sz="2400" dirty="0" smtClean="0"/>
              <a:t>，</a:t>
            </a:r>
            <a:r>
              <a:rPr lang="en-US" altLang="zh-TW" sz="2400" dirty="0" smtClean="0"/>
              <a:t>C</a:t>
            </a:r>
            <a:r>
              <a:rPr lang="zh-TW" altLang="zh-TW" sz="2400" dirty="0" smtClean="0"/>
              <a:t>點為感潮界線，感潮段兩個潮汐周期</a:t>
            </a:r>
            <a:r>
              <a:rPr lang="en-US" altLang="zh-TW" sz="2400" dirty="0" smtClean="0"/>
              <a:t>(25 </a:t>
            </a:r>
            <a:r>
              <a:rPr lang="en-US" altLang="zh-TW" sz="2400" dirty="0" err="1" smtClean="0"/>
              <a:t>hr</a:t>
            </a:r>
            <a:r>
              <a:rPr lang="en-US" altLang="zh-TW" sz="2400" dirty="0" smtClean="0"/>
              <a:t>)</a:t>
            </a:r>
            <a:r>
              <a:rPr lang="zh-TW" altLang="zh-TW" sz="2400" dirty="0" smtClean="0"/>
              <a:t>之</a:t>
            </a:r>
            <a:r>
              <a:rPr lang="en-US" altLang="zh-TW" sz="2400" dirty="0" smtClean="0"/>
              <a:t>CD </a:t>
            </a:r>
            <a:r>
              <a:rPr lang="en-US" altLang="zh-TW" sz="2400" i="1" dirty="0" smtClean="0"/>
              <a:t>u</a:t>
            </a:r>
            <a:r>
              <a:rPr lang="en-US" altLang="zh-TW" sz="2400" i="1" baseline="-25000" dirty="0" smtClean="0"/>
              <a:t>2</a:t>
            </a:r>
            <a:r>
              <a:rPr lang="en-US" altLang="zh-TW" sz="2400" dirty="0" smtClean="0"/>
              <a:t>=0.05 </a:t>
            </a:r>
            <a:r>
              <a:rPr lang="en-US" altLang="zh-TW" sz="2400" dirty="0" smtClean="0"/>
              <a:t>m/sec</a:t>
            </a:r>
            <a:r>
              <a:rPr lang="zh-TW" altLang="zh-TW" sz="2400" dirty="0" smtClean="0"/>
              <a:t>，</a:t>
            </a:r>
            <a:r>
              <a:rPr lang="en-US" altLang="zh-TW" sz="2400" dirty="0" smtClean="0"/>
              <a:t>DE</a:t>
            </a:r>
            <a:r>
              <a:rPr lang="en-US" altLang="zh-TW" sz="2400" i="1" dirty="0" smtClean="0"/>
              <a:t> u</a:t>
            </a:r>
            <a:r>
              <a:rPr lang="en-US" altLang="zh-TW" sz="2400" i="1" baseline="-25000" dirty="0" smtClean="0"/>
              <a:t>3</a:t>
            </a:r>
            <a:r>
              <a:rPr lang="en-US" altLang="zh-TW" sz="2400" dirty="0" smtClean="0"/>
              <a:t>=0.02 m/sec </a:t>
            </a:r>
            <a:r>
              <a:rPr lang="zh-TW" altLang="zh-TW" sz="2400" dirty="0" smtClean="0"/>
              <a:t>。</a:t>
            </a:r>
            <a:r>
              <a:rPr lang="zh-TW" altLang="zh-TW" sz="2400" dirty="0" smtClean="0"/>
              <a:t>其他條件如下圖，求各河段之涵容量。</a:t>
            </a:r>
            <a:endParaRPr lang="zh-TW" altLang="en-US" sz="2400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83A49E4-E4AF-4B3B-A823-BFF95B9A2766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pic>
        <p:nvPicPr>
          <p:cNvPr id="44036" name="圖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789363"/>
            <a:ext cx="67564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E19D46-FE59-45AF-96EF-F682CFD9D606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45059" name="筆跡 8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1520825" y="820738"/>
            <a:ext cx="34925" cy="9525"/>
          </a:xfrm>
          <a:custGeom>
            <a:avLst/>
            <a:gdLst>
              <a:gd name="T0" fmla="*/ 15437298 w 78"/>
              <a:gd name="T1" fmla="*/ 1260475 h 12"/>
              <a:gd name="T2" fmla="*/ 8019317 w 78"/>
              <a:gd name="T3" fmla="*/ 6930231 h 12"/>
              <a:gd name="T4" fmla="*/ 7016791 w 78"/>
              <a:gd name="T5" fmla="*/ 7560469 h 12"/>
              <a:gd name="T6" fmla="*/ 0 w 78"/>
              <a:gd name="T7" fmla="*/ 0 h 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12" extrusionOk="0">
                <a:moveTo>
                  <a:pt x="77" y="2"/>
                </a:moveTo>
                <a:cubicBezTo>
                  <a:pt x="40" y="11"/>
                  <a:pt x="35" y="12"/>
                  <a:pt x="0" y="0"/>
                </a:cubicBezTo>
              </a:path>
            </a:pathLst>
          </a:custGeom>
          <a:noFill/>
          <a:ln w="19051" cap="rnd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5060" name="Rectangle 9"/>
          <p:cNvSpPr>
            <a:spLocks noChangeArrowheads="1"/>
          </p:cNvSpPr>
          <p:nvPr/>
        </p:nvSpPr>
        <p:spPr bwMode="auto">
          <a:xfrm>
            <a:off x="444500" y="260350"/>
            <a:ext cx="8602663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解</a:t>
            </a:r>
            <a:r>
              <a:rPr lang="zh-TW" altLang="zh-TW" sz="2400" baseline="0" dirty="0" smtClean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：簡化</a:t>
            </a:r>
            <a:r>
              <a:rPr lang="en-US" altLang="zh-TW" sz="2400" baseline="0" dirty="0" smtClean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TW" altLang="zh-TW" sz="2400" baseline="0" dirty="0" smtClean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假設</a:t>
            </a:r>
            <a:r>
              <a:rPr lang="zh-TW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各種水樣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</a:t>
            </a:r>
            <a:r>
              <a:rPr lang="en-US" altLang="zh-TW" sz="24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2400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BODu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最終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BOD)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比例都是固定的，模式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的濃度都是</a:t>
            </a:r>
            <a:r>
              <a:rPr lang="en-US" altLang="zh-TW" sz="2400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BODu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，因比例固定，所以用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</a:t>
            </a:r>
            <a:r>
              <a:rPr lang="en-US" altLang="zh-TW" sz="24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代替。</a:t>
            </a:r>
            <a:endParaRPr lang="zh-TW" altLang="en-US" sz="2400" baseline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sz="2400" baseline="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a).AB</a:t>
            </a:r>
            <a:r>
              <a:rPr lang="zh-TW" altLang="en-US" sz="2400" baseline="0" dirty="0">
                <a:solidFill>
                  <a:srgbClr val="92D050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段：</a:t>
            </a:r>
            <a:endParaRPr lang="zh-TW" altLang="en-US" sz="2400" baseline="0" dirty="0">
              <a:solidFill>
                <a:srgbClr val="92D050"/>
              </a:solidFill>
            </a:endParaRPr>
          </a:p>
          <a:p>
            <a:pPr>
              <a:lnSpc>
                <a:spcPct val="150000"/>
              </a:lnSpc>
            </a:pPr>
            <a:endParaRPr lang="zh-TW" altLang="en-US" sz="2400" baseline="0" dirty="0">
              <a:solidFill>
                <a:schemeClr val="bg1"/>
              </a:solidFill>
            </a:endParaRPr>
          </a:p>
        </p:txBody>
      </p:sp>
      <p:sp>
        <p:nvSpPr>
          <p:cNvPr id="45061" name="筆跡 8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2339975" y="2397125"/>
            <a:ext cx="34925" cy="9525"/>
          </a:xfrm>
          <a:custGeom>
            <a:avLst/>
            <a:gdLst>
              <a:gd name="T0" fmla="*/ 34477 w 78"/>
              <a:gd name="T1" fmla="*/ 1588 h 12"/>
              <a:gd name="T2" fmla="*/ 17910 w 78"/>
              <a:gd name="T3" fmla="*/ 8731 h 12"/>
              <a:gd name="T4" fmla="*/ 15671 w 78"/>
              <a:gd name="T5" fmla="*/ 9525 h 12"/>
              <a:gd name="T6" fmla="*/ 0 w 78"/>
              <a:gd name="T7" fmla="*/ 0 h 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12" extrusionOk="0">
                <a:moveTo>
                  <a:pt x="77" y="2"/>
                </a:moveTo>
                <a:cubicBezTo>
                  <a:pt x="40" y="11"/>
                  <a:pt x="35" y="12"/>
                  <a:pt x="0" y="0"/>
                </a:cubicBezTo>
              </a:path>
            </a:pathLst>
          </a:custGeom>
          <a:noFill/>
          <a:ln w="19051" cap="rnd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5062" name="Rectangle 10"/>
          <p:cNvSpPr>
            <a:spLocks noChangeArrowheads="1"/>
          </p:cNvSpPr>
          <p:nvPr/>
        </p:nvSpPr>
        <p:spPr bwMode="auto">
          <a:xfrm>
            <a:off x="468313" y="2516188"/>
            <a:ext cx="8351837" cy="397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zh-TW" sz="24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=DC+AC=Q(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-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TW" sz="24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 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Q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TW" sz="24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)+</a:t>
            </a:r>
            <a:r>
              <a:rPr lang="en-US" altLang="zh-TW" sz="2400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Q t </a:t>
            </a:r>
            <a:r>
              <a:rPr lang="en-US" altLang="zh-TW" sz="2400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 </a:t>
            </a:r>
            <a:r>
              <a:rPr lang="en-US" altLang="zh-TW" sz="2400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zh-TW" sz="2400" baseline="0" dirty="0">
              <a:solidFill>
                <a:schemeClr val="bg1"/>
              </a:solidFill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=2mg/L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TW" sz="24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=1mg/L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zh-TW" altLang="en-US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=0.8 1/d=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zh-TW" altLang="en-US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/</a:t>
            </a:r>
            <a:r>
              <a:rPr lang="en-US" altLang="zh-TW" sz="2400" i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=3/17.28=0.174 d</a:t>
            </a:r>
            <a:endParaRPr lang="en-US" altLang="zh-TW" sz="2400" baseline="0" dirty="0">
              <a:solidFill>
                <a:schemeClr val="bg1"/>
              </a:solidFill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DC=4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･</a:t>
            </a:r>
            <a:r>
              <a:rPr lang="en-US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(2-1)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･</a:t>
            </a:r>
            <a:r>
              <a:rPr lang="en-US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86400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･</a:t>
            </a:r>
            <a:r>
              <a:rPr lang="en-US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10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-3</a:t>
            </a:r>
            <a:r>
              <a:rPr lang="en-US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=346 kg/d</a:t>
            </a:r>
            <a:endParaRPr lang="en-US" altLang="zh-TW" sz="2400" baseline="0" dirty="0">
              <a:solidFill>
                <a:schemeClr val="bg1"/>
              </a:solidFill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AC=4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･</a:t>
            </a:r>
            <a:r>
              <a:rPr lang="en-US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0.174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･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0.8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･</a:t>
            </a:r>
            <a:r>
              <a:rPr lang="en-US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･</a:t>
            </a:r>
            <a:r>
              <a:rPr lang="en-US" altLang="zh-TW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86.4=96 kg/d</a:t>
            </a:r>
            <a:endParaRPr lang="en-US" altLang="zh-TW" sz="2400" baseline="0" dirty="0">
              <a:solidFill>
                <a:schemeClr val="bg1"/>
              </a:solidFill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346 kg/d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為源頭水之稀釋容量，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96 kg/d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為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AB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段之自淨容量。</a:t>
            </a:r>
            <a:endParaRPr lang="zh-TW" altLang="en-US" sz="2400" baseline="0" dirty="0">
              <a:solidFill>
                <a:schemeClr val="bg1"/>
              </a:solidFill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TW" sz="2400" baseline="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b).BC</a:t>
            </a:r>
            <a:r>
              <a:rPr lang="zh-TW" altLang="en-US" sz="2400" baseline="0" dirty="0">
                <a:solidFill>
                  <a:srgbClr val="92D050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段：</a:t>
            </a:r>
            <a:endParaRPr lang="zh-TW" altLang="en-US" sz="2400" baseline="0" dirty="0">
              <a:solidFill>
                <a:srgbClr val="92D050"/>
              </a:solidFill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本段只有自淨容量，條件與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AB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段相同，</a:t>
            </a:r>
            <a:r>
              <a:rPr lang="en-US" altLang="zh-TW" sz="24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AC=96 kg/d</a:t>
            </a:r>
            <a:r>
              <a:rPr lang="zh-TW" altLang="en-US" sz="2400" baseline="0" dirty="0">
                <a:solidFill>
                  <a:schemeClr val="bg1"/>
                </a:solidFill>
                <a:latin typeface="標楷體" panose="03000509000000000000" pitchFamily="65" charset="-120"/>
                <a:cs typeface="Times New Roman" panose="02020603050405020304" pitchFamily="18" charset="0"/>
                <a:sym typeface="Symbol" panose="05050102010706020507" pitchFamily="18" charset="2"/>
              </a:rPr>
              <a:t>。</a:t>
            </a:r>
            <a:endParaRPr lang="zh-TW" altLang="en-US" sz="24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內容版面配置區 2"/>
          <p:cNvSpPr>
            <a:spLocks noGrp="1"/>
          </p:cNvSpPr>
          <p:nvPr>
            <p:ph idx="1"/>
          </p:nvPr>
        </p:nvSpPr>
        <p:spPr>
          <a:xfrm>
            <a:off x="536575" y="3062288"/>
            <a:ext cx="8229600" cy="1852612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400" b="0" i="1" dirty="0" smtClean="0"/>
              <a:t>EC</a:t>
            </a:r>
            <a:r>
              <a:rPr lang="en-US" altLang="zh-TW" sz="2400" b="0" i="1" baseline="-25000" dirty="0" smtClean="0"/>
              <a:t>CD</a:t>
            </a:r>
            <a:r>
              <a:rPr lang="en-US" altLang="zh-TW" sz="2400" b="0" dirty="0" smtClean="0"/>
              <a:t>=AC=</a:t>
            </a:r>
            <a:r>
              <a:rPr lang="zh-TW" altLang="zh-TW" sz="2400" b="0" dirty="0" smtClean="0"/>
              <a:t>λ</a:t>
            </a:r>
            <a:r>
              <a:rPr lang="en-US" altLang="zh-TW" sz="2400" b="0" i="1" dirty="0" err="1" smtClean="0"/>
              <a:t>SQt</a:t>
            </a:r>
            <a:r>
              <a:rPr lang="en-US" altLang="zh-TW" sz="2400" b="0" dirty="0" smtClean="0"/>
              <a:t>=0.478</a:t>
            </a:r>
            <a:r>
              <a:rPr lang="zh-TW" altLang="zh-TW" sz="2400" b="0" dirty="0" smtClean="0"/>
              <a:t>･</a:t>
            </a:r>
            <a:r>
              <a:rPr lang="en-US" altLang="zh-TW" sz="2400" b="0" dirty="0" smtClean="0"/>
              <a:t>2</a:t>
            </a:r>
            <a:r>
              <a:rPr lang="zh-TW" altLang="zh-TW" sz="2400" b="0" dirty="0" smtClean="0"/>
              <a:t>･</a:t>
            </a:r>
            <a:r>
              <a:rPr lang="en-US" altLang="zh-TW" sz="2400" b="0" dirty="0" smtClean="0"/>
              <a:t>4</a:t>
            </a:r>
            <a:r>
              <a:rPr lang="zh-TW" altLang="zh-TW" sz="2400" b="0" dirty="0" smtClean="0"/>
              <a:t>･</a:t>
            </a:r>
            <a:r>
              <a:rPr lang="en-US" altLang="zh-TW" sz="2400" b="0" dirty="0" smtClean="0"/>
              <a:t>86.4</a:t>
            </a:r>
            <a:r>
              <a:rPr lang="zh-TW" altLang="zh-TW" sz="2400" b="0" dirty="0" smtClean="0"/>
              <a:t>･</a:t>
            </a:r>
            <a:r>
              <a:rPr lang="en-US" altLang="zh-TW" sz="2400" b="0" dirty="0" smtClean="0"/>
              <a:t>0.463=153 kg/d</a:t>
            </a:r>
            <a:endParaRPr lang="zh-TW" altLang="zh-TW" sz="2400" b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zh-TW" sz="2400" b="0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400" b="0" dirty="0" smtClean="0">
                <a:solidFill>
                  <a:srgbClr val="92D050"/>
                </a:solidFill>
              </a:rPr>
              <a:t>d). DE</a:t>
            </a:r>
            <a:r>
              <a:rPr lang="zh-TW" altLang="zh-TW" sz="2400" b="0" dirty="0" smtClean="0">
                <a:solidFill>
                  <a:srgbClr val="92D050"/>
                </a:solidFill>
              </a:rPr>
              <a:t>段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400" b="0" i="1" dirty="0" smtClean="0"/>
              <a:t>t</a:t>
            </a:r>
            <a:r>
              <a:rPr lang="en-US" altLang="zh-TW" sz="2400" b="0" dirty="0" smtClean="0"/>
              <a:t>=3/1.728=1.736 d</a:t>
            </a:r>
            <a:endParaRPr lang="zh-TW" altLang="zh-TW" sz="2400" b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zh-TW" altLang="en-US" sz="2400" b="0" dirty="0" smtClean="0"/>
          </a:p>
        </p:txBody>
      </p:sp>
      <p:sp>
        <p:nvSpPr>
          <p:cNvPr id="46083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D592DC31-17A9-42C5-8A64-1791465EFDC5}" type="slidenum">
              <a:rPr lang="en-US" altLang="zh-TW" b="0" baseline="0" smtClean="0">
                <a:solidFill>
                  <a:srgbClr val="CCCCFF"/>
                </a:solidFill>
                <a:ea typeface="新細明體" panose="02020500000000000000" pitchFamily="18" charset="-120"/>
              </a:rPr>
              <a:pPr/>
              <a:t>42</a:t>
            </a:fld>
            <a:endParaRPr lang="en-US" altLang="zh-TW" b="0" baseline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46084" name="Rectangle 10"/>
          <p:cNvSpPr>
            <a:spLocks noChangeArrowheads="1"/>
          </p:cNvSpPr>
          <p:nvPr/>
        </p:nvSpPr>
        <p:spPr bwMode="auto">
          <a:xfrm>
            <a:off x="0" y="23304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endParaRPr lang="zh-TW" altLang="en-US" baseline="0"/>
          </a:p>
        </p:txBody>
      </p:sp>
      <p:sp>
        <p:nvSpPr>
          <p:cNvPr id="46085" name="筆跡 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183063" y="692150"/>
            <a:ext cx="15875" cy="47625"/>
          </a:xfrm>
          <a:custGeom>
            <a:avLst/>
            <a:gdLst>
              <a:gd name="T0" fmla="*/ 0 w 27"/>
              <a:gd name="T1" fmla="*/ 0 h 115"/>
              <a:gd name="T2" fmla="*/ 12347 w 27"/>
              <a:gd name="T3" fmla="*/ 20292 h 115"/>
              <a:gd name="T4" fmla="*/ 19403 w 27"/>
              <a:gd name="T5" fmla="*/ 27747 h 115"/>
              <a:gd name="T6" fmla="*/ 5880 w 27"/>
              <a:gd name="T7" fmla="*/ 47211 h 1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" h="115" extrusionOk="0">
                <a:moveTo>
                  <a:pt x="0" y="0"/>
                </a:moveTo>
                <a:cubicBezTo>
                  <a:pt x="21" y="49"/>
                  <a:pt x="33" y="67"/>
                  <a:pt x="10" y="114"/>
                </a:cubicBezTo>
              </a:path>
            </a:pathLst>
          </a:custGeom>
          <a:noFill/>
          <a:ln w="19051" cap="rnd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6086" name="筆跡 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732213" y="457200"/>
            <a:ext cx="15875" cy="47625"/>
          </a:xfrm>
          <a:custGeom>
            <a:avLst/>
            <a:gdLst>
              <a:gd name="T0" fmla="*/ 0 w 27"/>
              <a:gd name="T1" fmla="*/ 0 h 115"/>
              <a:gd name="T2" fmla="*/ 12347 w 27"/>
              <a:gd name="T3" fmla="*/ 20292 h 115"/>
              <a:gd name="T4" fmla="*/ 19403 w 27"/>
              <a:gd name="T5" fmla="*/ 27747 h 115"/>
              <a:gd name="T6" fmla="*/ 5880 w 27"/>
              <a:gd name="T7" fmla="*/ 47211 h 1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" h="115" extrusionOk="0">
                <a:moveTo>
                  <a:pt x="0" y="0"/>
                </a:moveTo>
                <a:cubicBezTo>
                  <a:pt x="21" y="49"/>
                  <a:pt x="33" y="67"/>
                  <a:pt x="10" y="114"/>
                </a:cubicBezTo>
              </a:path>
            </a:pathLst>
          </a:custGeom>
          <a:noFill/>
          <a:ln w="19051" cap="rnd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6087" name="Rectangle 21"/>
          <p:cNvSpPr>
            <a:spLocks noChangeArrowheads="1"/>
          </p:cNvSpPr>
          <p:nvPr/>
        </p:nvSpPr>
        <p:spPr bwMode="auto">
          <a:xfrm>
            <a:off x="360363" y="361950"/>
            <a:ext cx="20510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en-US" altLang="zh-TW" sz="2400" baseline="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CD</a:t>
            </a:r>
            <a:r>
              <a:rPr lang="zh-TW" altLang="en-US" sz="2400" baseline="0" dirty="0">
                <a:solidFill>
                  <a:srgbClr val="92D050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段</a:t>
            </a:r>
            <a:endParaRPr lang="zh-TW" altLang="en-US" sz="2400" baseline="0" dirty="0">
              <a:solidFill>
                <a:srgbClr val="92D050"/>
              </a:solidFill>
            </a:endParaRPr>
          </a:p>
        </p:txBody>
      </p:sp>
      <p:sp>
        <p:nvSpPr>
          <p:cNvPr id="46088" name="Rectangle 23"/>
          <p:cNvSpPr>
            <a:spLocks noChangeArrowheads="1"/>
          </p:cNvSpPr>
          <p:nvPr/>
        </p:nvSpPr>
        <p:spPr bwMode="auto">
          <a:xfrm>
            <a:off x="1116013" y="1047750"/>
            <a:ext cx="1841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endParaRPr lang="zh-TW" altLang="en-US">
              <a:solidFill>
                <a:schemeClr val="bg1"/>
              </a:solidFill>
            </a:endParaRPr>
          </a:p>
        </p:txBody>
      </p:sp>
      <p:graphicFrame>
        <p:nvGraphicFramePr>
          <p:cNvPr id="46089" name="物件 26"/>
          <p:cNvGraphicFramePr>
            <a:graphicFrameLocks noChangeAspect="1"/>
          </p:cNvGraphicFramePr>
          <p:nvPr/>
        </p:nvGraphicFramePr>
        <p:xfrm>
          <a:off x="1116013" y="1047750"/>
          <a:ext cx="21240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5" name="方程式" r:id="rId3" imgW="1206500" imgH="228600" progId="Equation.3">
                  <p:embed/>
                </p:oleObj>
              </mc:Choice>
              <mc:Fallback>
                <p:oleObj name="方程式" r:id="rId3" imgW="1206500" imgH="228600" progId="Equation.3">
                  <p:embed/>
                  <p:pic>
                    <p:nvPicPr>
                      <p:cNvPr id="0" name="物件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047750"/>
                        <a:ext cx="2124075" cy="4143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矩形 27"/>
          <p:cNvSpPr/>
          <p:nvPr/>
        </p:nvSpPr>
        <p:spPr>
          <a:xfrm>
            <a:off x="3240088" y="1000125"/>
            <a:ext cx="256698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zh-TW" kern="1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TW" sz="2400" i="1" kern="1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TW" sz="2400" kern="1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=2/4.32=0.463 d</a:t>
            </a:r>
            <a:endParaRPr lang="zh-TW" altLang="en-US" sz="2400" baseline="0" dirty="0">
              <a:solidFill>
                <a:schemeClr val="bg1"/>
              </a:solidFill>
            </a:endParaRPr>
          </a:p>
        </p:txBody>
      </p:sp>
      <p:sp>
        <p:nvSpPr>
          <p:cNvPr id="46091" name="Rectangle 26"/>
          <p:cNvSpPr>
            <a:spLocks noChangeArrowheads="1"/>
          </p:cNvSpPr>
          <p:nvPr/>
        </p:nvSpPr>
        <p:spPr bwMode="auto">
          <a:xfrm>
            <a:off x="1908175" y="1608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endParaRPr lang="zh-TW" altLang="en-US"/>
          </a:p>
        </p:txBody>
      </p:sp>
      <p:graphicFrame>
        <p:nvGraphicFramePr>
          <p:cNvPr id="46092" name="物件 29"/>
          <p:cNvGraphicFramePr>
            <a:graphicFrameLocks noChangeAspect="1"/>
          </p:cNvGraphicFramePr>
          <p:nvPr/>
        </p:nvGraphicFramePr>
        <p:xfrm>
          <a:off x="1112838" y="1608138"/>
          <a:ext cx="6483350" cy="135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6" name="方程式" r:id="rId5" imgW="3251200" imgH="685800" progId="Equation.3">
                  <p:embed/>
                </p:oleObj>
              </mc:Choice>
              <mc:Fallback>
                <p:oleObj name="方程式" r:id="rId5" imgW="3251200" imgH="685800" progId="Equation.3">
                  <p:embed/>
                  <p:pic>
                    <p:nvPicPr>
                      <p:cNvPr id="0" name="物件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1608138"/>
                        <a:ext cx="6483350" cy="1350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3" name="Rectangle 28"/>
          <p:cNvSpPr>
            <a:spLocks noChangeArrowheads="1"/>
          </p:cNvSpPr>
          <p:nvPr/>
        </p:nvSpPr>
        <p:spPr bwMode="auto">
          <a:xfrm>
            <a:off x="2411413" y="4919663"/>
            <a:ext cx="1857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endParaRPr lang="zh-TW" altLang="en-US" baseline="0"/>
          </a:p>
        </p:txBody>
      </p:sp>
      <p:graphicFrame>
        <p:nvGraphicFramePr>
          <p:cNvPr id="46094" name="物件 31"/>
          <p:cNvGraphicFramePr>
            <a:graphicFrameLocks noChangeAspect="1"/>
          </p:cNvGraphicFramePr>
          <p:nvPr/>
        </p:nvGraphicFramePr>
        <p:xfrm>
          <a:off x="1993900" y="4914900"/>
          <a:ext cx="579755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7" name="方程式" r:id="rId7" imgW="3365500" imgH="685800" progId="Equation.3">
                  <p:embed/>
                </p:oleObj>
              </mc:Choice>
              <mc:Fallback>
                <p:oleObj name="方程式" r:id="rId7" imgW="3365500" imgH="685800" progId="Equation.3">
                  <p:embed/>
                  <p:pic>
                    <p:nvPicPr>
                      <p:cNvPr id="0" name="物件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900" y="4914900"/>
                        <a:ext cx="5797550" cy="1177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5" name="Rectangle 30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endParaRPr lang="zh-TW" altLang="en-US" baseline="0">
              <a:solidFill>
                <a:schemeClr val="bg1"/>
              </a:solidFill>
            </a:endParaRPr>
          </a:p>
        </p:txBody>
      </p:sp>
      <p:graphicFrame>
        <p:nvGraphicFramePr>
          <p:cNvPr id="46096" name="物件 33"/>
          <p:cNvGraphicFramePr>
            <a:graphicFrameLocks noChangeAspect="1"/>
          </p:cNvGraphicFramePr>
          <p:nvPr/>
        </p:nvGraphicFramePr>
        <p:xfrm>
          <a:off x="2206625" y="6164263"/>
          <a:ext cx="524510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8" name="方程式" r:id="rId9" imgW="3314700" imgH="215900" progId="Equation.3">
                  <p:embed/>
                </p:oleObj>
              </mc:Choice>
              <mc:Fallback>
                <p:oleObj name="方程式" r:id="rId9" imgW="3314700" imgH="215900" progId="Equation.3">
                  <p:embed/>
                  <p:pic>
                    <p:nvPicPr>
                      <p:cNvPr id="0" name="物件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625" y="6164263"/>
                        <a:ext cx="5245100" cy="350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標題 1"/>
          <p:cNvSpPr>
            <a:spLocks noGrp="1"/>
          </p:cNvSpPr>
          <p:nvPr>
            <p:ph type="title"/>
          </p:nvPr>
        </p:nvSpPr>
        <p:spPr>
          <a:xfrm>
            <a:off x="156061" y="909986"/>
            <a:ext cx="8964612" cy="863600"/>
          </a:xfrm>
        </p:spPr>
        <p:txBody>
          <a:bodyPr/>
          <a:lstStyle/>
          <a:p>
            <a:r>
              <a:rPr lang="en-US" altLang="zh-TW" dirty="0" smtClean="0"/>
              <a:t>e). </a:t>
            </a:r>
            <a:r>
              <a:rPr lang="zh-TW" altLang="zh-TW" dirty="0" smtClean="0"/>
              <a:t>河水總容量：</a:t>
            </a:r>
            <a:endParaRPr lang="zh-TW" altLang="en-US" dirty="0" smtClean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122781"/>
              </p:ext>
            </p:extLst>
          </p:nvPr>
        </p:nvGraphicFramePr>
        <p:xfrm>
          <a:off x="214682" y="2852936"/>
          <a:ext cx="8291264" cy="1441552"/>
        </p:xfrm>
        <a:graphic>
          <a:graphicData uri="http://schemas.openxmlformats.org/drawingml/2006/table">
            <a:tbl>
              <a:tblPr firstRow="1" firstCol="1" bandRow="1"/>
              <a:tblGrid>
                <a:gridCol w="1813714">
                  <a:extLst>
                    <a:ext uri="{9D8B030D-6E8A-4147-A177-3AD203B41FA5}">
                      <a16:colId xmlns:a16="http://schemas.microsoft.com/office/drawing/2014/main" val="2132875399"/>
                    </a:ext>
                  </a:extLst>
                </a:gridCol>
                <a:gridCol w="1118850">
                  <a:extLst>
                    <a:ext uri="{9D8B030D-6E8A-4147-A177-3AD203B41FA5}">
                      <a16:colId xmlns:a16="http://schemas.microsoft.com/office/drawing/2014/main" val="364580492"/>
                    </a:ext>
                  </a:extLst>
                </a:gridCol>
                <a:gridCol w="1118850">
                  <a:extLst>
                    <a:ext uri="{9D8B030D-6E8A-4147-A177-3AD203B41FA5}">
                      <a16:colId xmlns:a16="http://schemas.microsoft.com/office/drawing/2014/main" val="1123761249"/>
                    </a:ext>
                  </a:extLst>
                </a:gridCol>
                <a:gridCol w="933355">
                  <a:extLst>
                    <a:ext uri="{9D8B030D-6E8A-4147-A177-3AD203B41FA5}">
                      <a16:colId xmlns:a16="http://schemas.microsoft.com/office/drawing/2014/main" val="1175651894"/>
                    </a:ext>
                  </a:extLst>
                </a:gridCol>
                <a:gridCol w="1118850">
                  <a:extLst>
                    <a:ext uri="{9D8B030D-6E8A-4147-A177-3AD203B41FA5}">
                      <a16:colId xmlns:a16="http://schemas.microsoft.com/office/drawing/2014/main" val="3151212156"/>
                    </a:ext>
                  </a:extLst>
                </a:gridCol>
                <a:gridCol w="1009909">
                  <a:extLst>
                    <a:ext uri="{9D8B030D-6E8A-4147-A177-3AD203B41FA5}">
                      <a16:colId xmlns:a16="http://schemas.microsoft.com/office/drawing/2014/main" val="3114327534"/>
                    </a:ext>
                  </a:extLst>
                </a:gridCol>
                <a:gridCol w="1177736">
                  <a:extLst>
                    <a:ext uri="{9D8B030D-6E8A-4147-A177-3AD203B41FA5}">
                      <a16:colId xmlns:a16="http://schemas.microsoft.com/office/drawing/2014/main" val="2775346470"/>
                    </a:ext>
                  </a:extLst>
                </a:gridCol>
              </a:tblGrid>
              <a:tr h="396740"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河段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方法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AB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BC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CD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DE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Total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013379"/>
                  </a:ext>
                </a:extLst>
              </a:tr>
              <a:tr h="4233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稀釋量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自淨量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404176"/>
                  </a:ext>
                </a:extLst>
              </a:tr>
              <a:tr h="6214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容量，</a:t>
                      </a: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kg/d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346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96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96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153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187</a:t>
                      </a:r>
                      <a:endParaRPr lang="zh-TW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878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2" marR="177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743911"/>
                  </a:ext>
                </a:extLst>
              </a:tr>
            </a:tbl>
          </a:graphicData>
        </a:graphic>
      </p:graphicFrame>
      <p:sp>
        <p:nvSpPr>
          <p:cNvPr id="47124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4244E35B-8BF3-474F-98FC-C830D5FCF292}" type="slidenum">
              <a:rPr lang="en-US" altLang="zh-TW" b="0" baseline="0" smtClean="0">
                <a:solidFill>
                  <a:srgbClr val="CCCCFF"/>
                </a:solidFill>
                <a:ea typeface="新細明體" panose="02020500000000000000" pitchFamily="18" charset="-120"/>
              </a:rPr>
              <a:pPr/>
              <a:t>43</a:t>
            </a:fld>
            <a:endParaRPr lang="en-US" altLang="zh-TW" b="0" baseline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2.</a:t>
            </a:r>
            <a:r>
              <a:rPr lang="zh-TW" altLang="zh-TW" sz="3200" dirty="0" smtClean="0"/>
              <a:t>集中排入之河川環境容量</a:t>
            </a:r>
            <a:endParaRPr lang="zh-TW" altLang="en-US" sz="3200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2376263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solidFill>
                  <a:srgbClr val="92D050"/>
                </a:solidFill>
              </a:rPr>
              <a:t>(</a:t>
            </a:r>
            <a:r>
              <a:rPr lang="en-US" altLang="zh-TW" sz="2800" dirty="0">
                <a:solidFill>
                  <a:srgbClr val="92D050"/>
                </a:solidFill>
              </a:rPr>
              <a:t>1)</a:t>
            </a:r>
            <a:r>
              <a:rPr lang="zh-TW" altLang="zh-TW" sz="2800" dirty="0">
                <a:solidFill>
                  <a:srgbClr val="92D050"/>
                </a:solidFill>
              </a:rPr>
              <a:t>不計排入廢水流量的河川環境容量</a:t>
            </a:r>
          </a:p>
          <a:p>
            <a:pPr marL="0" indent="0">
              <a:buNone/>
            </a:pPr>
            <a:r>
              <a:rPr lang="zh-TW" altLang="zh-TW" sz="2800" b="0" dirty="0"/>
              <a:t>例</a:t>
            </a:r>
            <a:r>
              <a:rPr lang="en-US" altLang="zh-TW" sz="2800" b="0" dirty="0"/>
              <a:t>8.3</a:t>
            </a:r>
            <a:r>
              <a:rPr lang="zh-TW" altLang="zh-TW" sz="2800" b="0" dirty="0"/>
              <a:t>：在例</a:t>
            </a:r>
            <a:r>
              <a:rPr lang="en-US" altLang="zh-TW" sz="2800" b="0" dirty="0"/>
              <a:t>8.2</a:t>
            </a:r>
            <a:r>
              <a:rPr lang="zh-TW" altLang="zh-TW" sz="2800" b="0" dirty="0"/>
              <a:t>的何況下，若污染物是集中排入，求各河段的環境容量。</a:t>
            </a:r>
          </a:p>
          <a:p>
            <a:r>
              <a:rPr lang="zh-TW" altLang="zh-TW" sz="2800" b="0" dirty="0"/>
              <a:t>解：根據水質模式知</a:t>
            </a:r>
            <a:r>
              <a:rPr lang="zh-TW" altLang="zh-TW" sz="2800" b="0" dirty="0" smtClean="0"/>
              <a:t>，各</a:t>
            </a:r>
            <a:r>
              <a:rPr lang="zh-TW" altLang="zh-TW" sz="2800" b="0" dirty="0"/>
              <a:t>節點的濃度達到水質基準時的自淨容量最大。由圖</a:t>
            </a:r>
            <a:r>
              <a:rPr lang="en-US" altLang="zh-TW" sz="2800" b="0" dirty="0" smtClean="0"/>
              <a:t>8.5</a:t>
            </a:r>
            <a:r>
              <a:rPr lang="zh-TW" altLang="zh-TW" sz="2800" b="0" dirty="0" smtClean="0"/>
              <a:t>：</a:t>
            </a:r>
            <a:endParaRPr lang="zh-TW" altLang="zh-TW" sz="2800" b="0" dirty="0"/>
          </a:p>
          <a:p>
            <a:pPr>
              <a:defRPr/>
            </a:pPr>
            <a:endParaRPr lang="zh-TW" altLang="en-US" sz="2800" dirty="0"/>
          </a:p>
        </p:txBody>
      </p:sp>
      <p:sp>
        <p:nvSpPr>
          <p:cNvPr id="4813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E38C2171-3C53-4517-8324-B271A04F7CE2}" type="slidenum">
              <a:rPr lang="en-US" altLang="zh-TW" b="0" baseline="0" smtClean="0">
                <a:solidFill>
                  <a:srgbClr val="CCCCFF"/>
                </a:solidFill>
                <a:ea typeface="新細明體" panose="02020500000000000000" pitchFamily="18" charset="-120"/>
              </a:rPr>
              <a:pPr/>
              <a:t>44</a:t>
            </a:fld>
            <a:endParaRPr lang="en-US" altLang="zh-TW" b="0" baseline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pic>
        <p:nvPicPr>
          <p:cNvPr id="5" name="圖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3429000"/>
            <a:ext cx="5256584" cy="3292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 smtClean="0">
                <a:solidFill>
                  <a:srgbClr val="92D050"/>
                </a:solidFill>
              </a:rPr>
              <a:t>（</a:t>
            </a:r>
            <a:r>
              <a:rPr lang="en-US" altLang="zh-TW" sz="2800" dirty="0" smtClean="0">
                <a:solidFill>
                  <a:srgbClr val="92D050"/>
                </a:solidFill>
              </a:rPr>
              <a:t>a</a:t>
            </a:r>
            <a:r>
              <a:rPr lang="zh-TW" altLang="zh-TW" sz="2800" dirty="0" smtClean="0">
                <a:solidFill>
                  <a:srgbClr val="92D050"/>
                </a:solidFill>
              </a:rPr>
              <a:t>）</a:t>
            </a:r>
            <a:r>
              <a:rPr lang="en-US" altLang="zh-TW" sz="2800" dirty="0" smtClean="0">
                <a:solidFill>
                  <a:srgbClr val="92D050"/>
                </a:solidFill>
              </a:rPr>
              <a:t>AB</a:t>
            </a:r>
            <a:r>
              <a:rPr lang="zh-TW" altLang="zh-TW" sz="2800" dirty="0" smtClean="0">
                <a:solidFill>
                  <a:srgbClr val="92D050"/>
                </a:solidFill>
              </a:rPr>
              <a:t>段</a:t>
            </a:r>
            <a:endParaRPr lang="zh-TW" altLang="en-US" sz="2800" dirty="0">
              <a:solidFill>
                <a:srgbClr val="92D05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8922" y="832338"/>
            <a:ext cx="8217877" cy="3388750"/>
          </a:xfrm>
        </p:spPr>
        <p:txBody>
          <a:bodyPr/>
          <a:lstStyle/>
          <a:p>
            <a:r>
              <a:rPr lang="zh-TW" altLang="zh-TW" sz="2400" b="0" dirty="0" smtClean="0"/>
              <a:t>源頭</a:t>
            </a:r>
            <a:r>
              <a:rPr lang="zh-TW" altLang="zh-TW" sz="2400" b="0" dirty="0"/>
              <a:t>水的稀釋容量</a:t>
            </a:r>
            <a:r>
              <a:rPr lang="en-US" altLang="zh-TW" sz="2400" b="0" i="1" dirty="0"/>
              <a:t>EC</a:t>
            </a:r>
            <a:r>
              <a:rPr lang="en-US" altLang="zh-TW" sz="2400" b="0" baseline="-25000" dirty="0"/>
              <a:t>AB </a:t>
            </a:r>
            <a:r>
              <a:rPr lang="en-US" altLang="zh-TW" sz="2400" b="0" dirty="0"/>
              <a:t>= </a:t>
            </a:r>
            <a:r>
              <a:rPr lang="en-US" altLang="zh-TW" sz="2400" b="0" i="1" dirty="0"/>
              <a:t>DC</a:t>
            </a:r>
            <a:r>
              <a:rPr lang="en-US" altLang="zh-TW" sz="2400" b="0" dirty="0"/>
              <a:t> = </a:t>
            </a:r>
            <a:r>
              <a:rPr lang="en-US" altLang="zh-TW" sz="2400" b="0" i="1" dirty="0"/>
              <a:t>Q</a:t>
            </a:r>
            <a:r>
              <a:rPr lang="en-US" altLang="zh-TW" sz="2400" b="0" dirty="0"/>
              <a:t>(</a:t>
            </a:r>
            <a:r>
              <a:rPr lang="en-US" altLang="zh-TW" sz="2400" b="0" i="1" dirty="0"/>
              <a:t>S –</a:t>
            </a:r>
            <a:r>
              <a:rPr lang="en-US" altLang="zh-TW" sz="2400" b="0" dirty="0"/>
              <a:t> </a:t>
            </a:r>
            <a:r>
              <a:rPr lang="en-US" altLang="zh-TW" sz="2400" b="0" i="1" dirty="0"/>
              <a:t>C</a:t>
            </a:r>
            <a:r>
              <a:rPr lang="en-US" altLang="zh-TW" sz="2400" b="0" dirty="0"/>
              <a:t>o) = </a:t>
            </a:r>
            <a:r>
              <a:rPr lang="en-US" altLang="zh-TW" sz="2400" b="0" i="1" dirty="0"/>
              <a:t>Q</a:t>
            </a:r>
            <a:r>
              <a:rPr lang="en-US" altLang="zh-TW" sz="2400" b="0" dirty="0"/>
              <a:t>(</a:t>
            </a:r>
            <a:r>
              <a:rPr lang="en-US" altLang="zh-TW" sz="2400" b="0" i="1" dirty="0"/>
              <a:t>S</a:t>
            </a:r>
            <a:r>
              <a:rPr lang="en-US" altLang="zh-TW" sz="2400" b="0" dirty="0"/>
              <a:t>-</a:t>
            </a:r>
            <a:r>
              <a:rPr lang="en-US" altLang="zh-TW" sz="2400" b="0" i="1" dirty="0"/>
              <a:t>C</a:t>
            </a:r>
            <a:r>
              <a:rPr lang="en-US" altLang="zh-TW" sz="2400" b="0" dirty="0"/>
              <a:t>o)</a:t>
            </a:r>
            <a:endParaRPr lang="zh-TW" altLang="zh-TW" sz="2400" b="0" dirty="0"/>
          </a:p>
          <a:p>
            <a:r>
              <a:rPr lang="en-US" altLang="zh-TW" sz="2400" b="0" i="1" dirty="0"/>
              <a:t>S </a:t>
            </a:r>
            <a:r>
              <a:rPr lang="en-US" altLang="zh-TW" sz="2400" b="0" dirty="0"/>
              <a:t>= 2mg/L</a:t>
            </a:r>
            <a:r>
              <a:rPr lang="zh-TW" altLang="zh-TW" sz="2400" b="0" dirty="0"/>
              <a:t>，</a:t>
            </a:r>
            <a:r>
              <a:rPr lang="en-US" altLang="zh-TW" sz="2400" b="0" dirty="0"/>
              <a:t>C</a:t>
            </a:r>
            <a:r>
              <a:rPr lang="en-US" altLang="zh-TW" sz="2400" b="0" baseline="-25000" dirty="0"/>
              <a:t>o </a:t>
            </a:r>
            <a:r>
              <a:rPr lang="en-US" altLang="zh-TW" sz="2400" b="0" dirty="0"/>
              <a:t>= 1mg/L</a:t>
            </a:r>
            <a:r>
              <a:rPr lang="zh-TW" altLang="zh-TW" sz="2400" b="0" dirty="0"/>
              <a:t>，</a:t>
            </a:r>
            <a:r>
              <a:rPr lang="en-US" altLang="zh-TW" sz="2400" b="0" dirty="0">
                <a:sym typeface="Symbol" panose="05050102010706020507" pitchFamily="18" charset="2"/>
              </a:rPr>
              <a:t></a:t>
            </a:r>
            <a:r>
              <a:rPr lang="en-US" altLang="zh-TW" sz="2400" b="0" dirty="0"/>
              <a:t> = 0.8 1/d = </a:t>
            </a:r>
            <a:r>
              <a:rPr lang="en-US" altLang="zh-TW" sz="2400" b="0" i="1" dirty="0"/>
              <a:t>K</a:t>
            </a:r>
            <a:r>
              <a:rPr lang="zh-TW" altLang="zh-TW" sz="2400" b="0" dirty="0"/>
              <a:t>，</a:t>
            </a:r>
            <a:r>
              <a:rPr lang="en-US" altLang="zh-TW" sz="2400" b="0" i="1" dirty="0"/>
              <a:t>t </a:t>
            </a:r>
            <a:r>
              <a:rPr lang="en-US" altLang="zh-TW" sz="2400" b="0" dirty="0"/>
              <a:t>= </a:t>
            </a:r>
            <a:r>
              <a:rPr lang="en-US" altLang="zh-TW" sz="2400" b="0" i="1" dirty="0"/>
              <a:t>l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u </a:t>
            </a:r>
            <a:r>
              <a:rPr lang="en-US" altLang="zh-TW" sz="2400" b="0" dirty="0"/>
              <a:t>= 3/17.28 = 0.174d</a:t>
            </a:r>
            <a:endParaRPr lang="zh-TW" altLang="zh-TW" sz="2400" b="0" dirty="0"/>
          </a:p>
          <a:p>
            <a:r>
              <a:rPr lang="en-US" altLang="zh-TW" sz="2400" b="0" i="1" dirty="0"/>
              <a:t>DC </a:t>
            </a:r>
            <a:r>
              <a:rPr lang="en-US" altLang="zh-TW" sz="2400" b="0" dirty="0"/>
              <a:t>= 4 × (2-1) × 86400 × 10</a:t>
            </a:r>
            <a:r>
              <a:rPr lang="en-US" altLang="zh-TW" sz="2400" b="0" baseline="30000" dirty="0"/>
              <a:t>-3 </a:t>
            </a:r>
            <a:r>
              <a:rPr lang="en-US" altLang="zh-TW" sz="2400" b="0" dirty="0"/>
              <a:t>= 346kg/d</a:t>
            </a:r>
            <a:endParaRPr lang="zh-TW" altLang="zh-TW" sz="2400" b="0" dirty="0"/>
          </a:p>
          <a:p>
            <a:r>
              <a:rPr lang="zh-TW" altLang="zh-TW" sz="2400" b="0" dirty="0"/>
              <a:t>如下圖自淨容量</a:t>
            </a:r>
            <a:r>
              <a:rPr lang="en-US" altLang="zh-TW" sz="2400" b="0" i="1" dirty="0"/>
              <a:t>AC </a:t>
            </a:r>
            <a:r>
              <a:rPr lang="en-US" altLang="zh-TW" sz="2400" b="0" dirty="0"/>
              <a:t>= </a:t>
            </a:r>
            <a:r>
              <a:rPr lang="en-US" altLang="zh-TW" sz="2400" b="0" i="1" dirty="0"/>
              <a:t>QS</a:t>
            </a:r>
            <a:r>
              <a:rPr lang="en-US" altLang="zh-TW" sz="2400" b="0" dirty="0"/>
              <a:t>(1 - e</a:t>
            </a:r>
            <a:r>
              <a:rPr lang="en-US" altLang="zh-TW" sz="2400" b="0" baseline="30000" dirty="0"/>
              <a:t>-</a:t>
            </a:r>
            <a:r>
              <a:rPr lang="en-US" altLang="zh-TW" sz="2400" b="0" i="1" baseline="30000" dirty="0" err="1"/>
              <a:t>Kt</a:t>
            </a:r>
            <a:r>
              <a:rPr lang="en-US" altLang="zh-TW" sz="2400" b="0" dirty="0"/>
              <a:t>)</a:t>
            </a:r>
            <a:r>
              <a:rPr lang="en-US" altLang="zh-TW" sz="2400" b="0" i="1" dirty="0"/>
              <a:t> </a:t>
            </a:r>
            <a:r>
              <a:rPr lang="en-US" altLang="zh-TW" sz="2400" b="0" dirty="0"/>
              <a:t>= 4 × 86.4 × 2 × (1 – e</a:t>
            </a:r>
            <a:r>
              <a:rPr lang="en-US" altLang="zh-TW" sz="2400" b="0" baseline="30000" dirty="0"/>
              <a:t>-0.8 × 0.174</a:t>
            </a:r>
            <a:r>
              <a:rPr lang="en-US" altLang="zh-TW" sz="2400" b="0" dirty="0"/>
              <a:t>) = 90kg/d</a:t>
            </a:r>
            <a:endParaRPr lang="zh-TW" altLang="zh-TW" sz="2400" b="0" dirty="0"/>
          </a:p>
          <a:p>
            <a:r>
              <a:rPr lang="en-US" altLang="zh-TW" sz="2400" b="0" dirty="0"/>
              <a:t>  90 kg/d</a:t>
            </a:r>
            <a:r>
              <a:rPr lang="zh-TW" altLang="zh-TW" sz="2400" b="0" dirty="0"/>
              <a:t>雖是</a:t>
            </a:r>
            <a:r>
              <a:rPr lang="en-US" altLang="zh-TW" sz="2400" b="0" dirty="0"/>
              <a:t>AB</a:t>
            </a:r>
            <a:r>
              <a:rPr lang="zh-TW" altLang="zh-TW" sz="2400" b="0" dirty="0"/>
              <a:t>段之自淨容量，但在下一段的</a:t>
            </a:r>
            <a:r>
              <a:rPr lang="en-US" altLang="zh-TW" sz="2400" b="0" dirty="0"/>
              <a:t>B</a:t>
            </a:r>
            <a:r>
              <a:rPr lang="zh-TW" altLang="zh-TW" sz="2400" b="0" dirty="0"/>
              <a:t>點才能排入的容量。</a:t>
            </a:r>
          </a:p>
          <a:p>
            <a:endParaRPr lang="zh-TW" altLang="en-US" sz="2400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45</a:t>
            </a:fld>
            <a:endParaRPr lang="en-US" altLang="zh-TW"/>
          </a:p>
        </p:txBody>
      </p:sp>
      <p:pic>
        <p:nvPicPr>
          <p:cNvPr id="5" name="圖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339752" y="4240306"/>
            <a:ext cx="3816424" cy="221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502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6752" y="806051"/>
            <a:ext cx="8229600" cy="1728539"/>
          </a:xfrm>
        </p:spPr>
        <p:txBody>
          <a:bodyPr/>
          <a:lstStyle/>
          <a:p>
            <a:pPr marL="0" lvl="0" indent="304800">
              <a:spcBef>
                <a:spcPct val="0"/>
              </a:spcBef>
              <a:buClrTx/>
              <a:buNone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本段只有自淨容量，條件與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AB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段相同，</a:t>
            </a:r>
            <a:r>
              <a:rPr lang="en-US" altLang="zh-TW" sz="2400" i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AC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=90 kg/d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，但在下一段的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點才能排入的容量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400" dirty="0" smtClean="0">
              <a:latin typeface="新細明體" panose="02020500000000000000" pitchFamily="18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spcBef>
                <a:spcPct val="0"/>
              </a:spcBef>
              <a:buClrTx/>
              <a:buNone/>
            </a:pPr>
            <a:endParaRPr lang="en-US" altLang="zh-TW" sz="2400" dirty="0">
              <a:solidFill>
                <a:srgbClr val="92D050"/>
              </a:solidFill>
              <a:latin typeface="新細明體" panose="02020500000000000000" pitchFamily="18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spcBef>
                <a:spcPct val="0"/>
              </a:spcBef>
              <a:buClrTx/>
              <a:buNone/>
            </a:pPr>
            <a:r>
              <a:rPr lang="zh-TW" altLang="en-US" sz="2400" dirty="0" smtClean="0">
                <a:solidFill>
                  <a:srgbClr val="92D050"/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400" dirty="0">
                <a:solidFill>
                  <a:srgbClr val="92D05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</a:t>
            </a:r>
            <a:r>
              <a:rPr lang="zh-TW" altLang="en-US" sz="2400" dirty="0">
                <a:solidFill>
                  <a:srgbClr val="92D050"/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en-US" altLang="zh-TW" sz="2400" dirty="0">
                <a:solidFill>
                  <a:srgbClr val="92D05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CD</a:t>
            </a:r>
            <a:r>
              <a:rPr lang="zh-TW" altLang="en-US" sz="2400" dirty="0">
                <a:solidFill>
                  <a:srgbClr val="92D050"/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段</a:t>
            </a:r>
            <a:r>
              <a:rPr lang="zh-TW" altLang="en-US" sz="2400" dirty="0">
                <a:solidFill>
                  <a:srgbClr val="92D050"/>
                </a:solidFill>
                <a:ea typeface="標楷體" panose="03000509000000000000" pitchFamily="65" charset="-120"/>
              </a:rPr>
              <a:t> </a:t>
            </a:r>
          </a:p>
          <a:p>
            <a:pPr marL="0" lvl="0" indent="304800">
              <a:spcBef>
                <a:spcPct val="0"/>
              </a:spcBef>
              <a:buClrTx/>
              <a:buNone/>
            </a:pPr>
            <a:endParaRPr lang="zh-TW" altLang="en-US" sz="2400" dirty="0"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-43288" y="243260"/>
            <a:ext cx="74956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04800"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b="1" baseline="3000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24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kumimoji="1" lang="en-US" altLang="zh-TW" sz="24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</a:t>
            </a:r>
            <a:r>
              <a:rPr kumimoji="1" lang="zh-TW" altLang="en-US" sz="24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kumimoji="1" lang="en-US" altLang="zh-TW" sz="24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BC</a:t>
            </a:r>
            <a:r>
              <a:rPr kumimoji="1" lang="zh-TW" altLang="en-US" sz="24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段</a:t>
            </a:r>
            <a:endParaRPr kumimoji="1" lang="zh-TW" altLang="en-US" sz="2400" b="1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ea typeface="標楷體" panose="03000509000000000000" pitchFamily="65" charset="-120"/>
            </a:endParaRPr>
          </a:p>
        </p:txBody>
      </p:sp>
      <p:sp>
        <p:nvSpPr>
          <p:cNvPr id="17" name="筆跡 9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908549" y="92533"/>
            <a:ext cx="45719" cy="245083"/>
          </a:xfrm>
          <a:custGeom>
            <a:avLst/>
            <a:gdLst>
              <a:gd name="T0" fmla="*/ 0 w 26"/>
              <a:gd name="T1" fmla="*/ 0 h 115"/>
              <a:gd name="T2" fmla="*/ 21 w 26"/>
              <a:gd name="T3" fmla="*/ 48 h 115"/>
              <a:gd name="T4" fmla="*/ 32 w 26"/>
              <a:gd name="T5" fmla="*/ 67 h 115"/>
              <a:gd name="T6" fmla="*/ 10 w 26"/>
              <a:gd name="T7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115" extrusionOk="0">
                <a:moveTo>
                  <a:pt x="0" y="0"/>
                </a:moveTo>
                <a:cubicBezTo>
                  <a:pt x="21" y="48"/>
                  <a:pt x="32" y="67"/>
                  <a:pt x="10" y="114"/>
                </a:cubicBezTo>
              </a:path>
            </a:pathLst>
          </a:custGeom>
          <a:noFill/>
          <a:ln w="19051" cap="rnd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 sz="2400" baseline="0">
              <a:solidFill>
                <a:schemeClr val="bg1"/>
              </a:solidFill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1835696" y="342310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27948"/>
              </p:ext>
            </p:extLst>
          </p:nvPr>
        </p:nvGraphicFramePr>
        <p:xfrm>
          <a:off x="1331640" y="3506331"/>
          <a:ext cx="5618493" cy="1173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4" name="方程式" r:id="rId3" imgW="3251200" imgH="685800" progId="Equation.3">
                  <p:embed/>
                </p:oleObj>
              </mc:Choice>
              <mc:Fallback>
                <p:oleObj name="方程式" r:id="rId3" imgW="3251200" imgH="685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506331"/>
                        <a:ext cx="5618493" cy="117315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1" name="矩形 20"/>
              <p:cNvSpPr/>
              <p:nvPr/>
            </p:nvSpPr>
            <p:spPr>
              <a:xfrm>
                <a:off x="1331640" y="4762708"/>
                <a:ext cx="6720156" cy="10178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𝐴𝐶</m:t>
                      </m:r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𝑄𝑆</m:t>
                      </m:r>
                      <m:d>
                        <m:d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zh-TW" sz="24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𝜆</m:t>
                                  </m:r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𝑢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=4</m:t>
                      </m:r>
                      <m:r>
                        <a:rPr lang="en-US" altLang="zh-TW" sz="2400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× </m:t>
                      </m:r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2 </m:t>
                      </m:r>
                      <m:r>
                        <a:rPr lang="en-US" altLang="zh-TW" sz="2400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× </m:t>
                      </m:r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86.4</m:t>
                      </m:r>
                      <m:d>
                        <m:d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−0.478 × 0.463</m:t>
                              </m:r>
                            </m:sup>
                          </m:sSup>
                        </m:e>
                      </m:d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=137</m:t>
                      </m:r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4762708"/>
                <a:ext cx="6720156" cy="10178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 21"/>
          <p:cNvSpPr/>
          <p:nvPr/>
        </p:nvSpPr>
        <p:spPr>
          <a:xfrm>
            <a:off x="642372" y="6038174"/>
            <a:ext cx="80986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+mn-ea"/>
                <a:ea typeface="+mn-ea"/>
              </a:rPr>
              <a:t>CD</a:t>
            </a:r>
            <a:r>
              <a:rPr lang="zh-TW" altLang="zh-TW" sz="2400" kern="100" baseline="0" dirty="0" smtClean="0">
                <a:solidFill>
                  <a:schemeClr val="bg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段的</a:t>
            </a:r>
            <a:r>
              <a:rPr lang="en-US" altLang="zh-TW" sz="2400" i="1" kern="100" baseline="0" dirty="0" smtClean="0">
                <a:solidFill>
                  <a:schemeClr val="bg1"/>
                </a:solidFill>
                <a:effectLst/>
                <a:latin typeface="+mn-ea"/>
                <a:ea typeface="+mn-ea"/>
              </a:rPr>
              <a:t>AC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+mn-ea"/>
                <a:ea typeface="+mn-ea"/>
              </a:rPr>
              <a:t>=137 kg/d</a:t>
            </a:r>
            <a:r>
              <a:rPr lang="zh-TW" altLang="zh-TW" sz="2400" kern="100" baseline="0" dirty="0" smtClean="0">
                <a:solidFill>
                  <a:schemeClr val="bg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，但在下一段的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+mn-ea"/>
                <a:ea typeface="+mn-ea"/>
              </a:rPr>
              <a:t>D</a:t>
            </a:r>
            <a:r>
              <a:rPr lang="zh-TW" altLang="zh-TW" sz="2400" kern="100" baseline="0" dirty="0" smtClean="0">
                <a:solidFill>
                  <a:schemeClr val="bg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點才能排入的容量。</a:t>
            </a:r>
            <a:endParaRPr lang="zh-TW" altLang="en-US" sz="2400" baseline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-108520" y="-11826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737974"/>
              </p:ext>
            </p:extLst>
          </p:nvPr>
        </p:nvGraphicFramePr>
        <p:xfrm>
          <a:off x="1763688" y="2369080"/>
          <a:ext cx="2547432" cy="497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5" name="方程式" r:id="rId6" imgW="1206500" imgH="228600" progId="Equation.3">
                  <p:embed/>
                </p:oleObj>
              </mc:Choice>
              <mc:Fallback>
                <p:oleObj name="方程式" r:id="rId6" imgW="120650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369080"/>
                        <a:ext cx="2547432" cy="49746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矩形 24"/>
          <p:cNvSpPr/>
          <p:nvPr/>
        </p:nvSpPr>
        <p:spPr>
          <a:xfrm>
            <a:off x="1297201" y="2982663"/>
            <a:ext cx="388843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400" b="0" i="1" kern="10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t </a:t>
            </a:r>
            <a:r>
              <a:rPr lang="en-US" altLang="zh-TW" sz="2400" b="0" kern="10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= 2/4.32 = 0.463d</a:t>
            </a:r>
            <a:endParaRPr lang="zh-TW" altLang="en-US" sz="2400" b="0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7150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400" dirty="0">
                <a:solidFill>
                  <a:srgbClr val="92D050"/>
                </a:solidFill>
              </a:rPr>
              <a:t>（</a:t>
            </a:r>
            <a:r>
              <a:rPr lang="en-US" altLang="zh-TW" sz="2400" dirty="0">
                <a:solidFill>
                  <a:srgbClr val="92D050"/>
                </a:solidFill>
              </a:rPr>
              <a:t>d</a:t>
            </a:r>
            <a:r>
              <a:rPr lang="zh-TW" altLang="zh-TW" sz="2400" dirty="0">
                <a:solidFill>
                  <a:srgbClr val="92D050"/>
                </a:solidFill>
              </a:rPr>
              <a:t>）</a:t>
            </a:r>
            <a:r>
              <a:rPr lang="en-US" altLang="zh-TW" sz="2400" dirty="0">
                <a:solidFill>
                  <a:srgbClr val="92D050"/>
                </a:solidFill>
              </a:rPr>
              <a:t>DE</a:t>
            </a:r>
            <a:r>
              <a:rPr lang="zh-TW" altLang="zh-TW" sz="2400" dirty="0" smtClean="0">
                <a:solidFill>
                  <a:srgbClr val="92D050"/>
                </a:solidFill>
              </a:rPr>
              <a:t>段</a:t>
            </a:r>
            <a:endParaRPr lang="zh-TW" altLang="en-US" sz="2400" dirty="0">
              <a:solidFill>
                <a:srgbClr val="92D05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3133968"/>
            <a:ext cx="8229600" cy="1635067"/>
          </a:xfrm>
        </p:spPr>
        <p:txBody>
          <a:bodyPr/>
          <a:lstStyle/>
          <a:p>
            <a:r>
              <a:rPr lang="en-US" altLang="zh-TW" sz="2400" b="0" dirty="0" smtClean="0"/>
              <a:t>DE</a:t>
            </a:r>
            <a:r>
              <a:rPr lang="zh-TW" altLang="zh-TW" sz="2400" b="0" dirty="0"/>
              <a:t>段的</a:t>
            </a:r>
            <a:r>
              <a:rPr lang="en-US" altLang="zh-TW" sz="2400" b="0" i="1" dirty="0"/>
              <a:t>AC</a:t>
            </a:r>
            <a:r>
              <a:rPr lang="en-US" altLang="zh-TW" sz="2400" b="0" dirty="0"/>
              <a:t>=164 kg/d</a:t>
            </a:r>
            <a:r>
              <a:rPr lang="zh-TW" altLang="zh-TW" sz="2400" b="0" dirty="0"/>
              <a:t>，但在下一段的</a:t>
            </a:r>
            <a:r>
              <a:rPr lang="en-US" altLang="zh-TW" sz="2400" b="0" dirty="0"/>
              <a:t>E</a:t>
            </a:r>
            <a:r>
              <a:rPr lang="zh-TW" altLang="zh-TW" sz="2400" b="0" dirty="0"/>
              <a:t>點（已到海）才能排入的容量。</a:t>
            </a:r>
          </a:p>
          <a:p>
            <a:pPr marL="0" indent="0">
              <a:buNone/>
            </a:pPr>
            <a:r>
              <a:rPr lang="zh-TW" altLang="zh-TW" sz="2400" dirty="0">
                <a:solidFill>
                  <a:srgbClr val="92D050"/>
                </a:solidFill>
              </a:rPr>
              <a:t>（</a:t>
            </a:r>
            <a:r>
              <a:rPr lang="en-US" altLang="zh-TW" sz="2400" dirty="0">
                <a:solidFill>
                  <a:srgbClr val="92D050"/>
                </a:solidFill>
              </a:rPr>
              <a:t>e</a:t>
            </a:r>
            <a:r>
              <a:rPr lang="zh-TW" altLang="zh-TW" sz="2400" dirty="0">
                <a:solidFill>
                  <a:srgbClr val="92D050"/>
                </a:solidFill>
              </a:rPr>
              <a:t>）河水總容量</a:t>
            </a:r>
          </a:p>
          <a:p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47</a:t>
            </a:fld>
            <a:endParaRPr lang="en-US" altLang="zh-TW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1204465" y="2068275"/>
                <a:ext cx="6264696" cy="10220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𝐴𝐶</m:t>
                      </m:r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𝑄𝑆</m:t>
                      </m:r>
                      <m:d>
                        <m:d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zh-TW" sz="24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𝜆</m:t>
                                  </m:r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𝑢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=4 × 2 × 86.4</m:t>
                      </m:r>
                      <m:d>
                        <m:d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−0.156 × 1.736</m:t>
                              </m:r>
                            </m:sup>
                          </m:sSup>
                        </m:e>
                      </m:d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=164</m:t>
                      </m:r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465" y="2068275"/>
                <a:ext cx="6264696" cy="10220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1187624" y="836712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TW" sz="2400" b="0" i="1" baseline="0" dirty="0" smtClean="0">
                <a:solidFill>
                  <a:schemeClr val="bg1"/>
                </a:solidFill>
              </a:rPr>
              <a:t>t</a:t>
            </a:r>
            <a:r>
              <a:rPr lang="en-US" altLang="zh-TW" sz="2400" b="0" baseline="0" dirty="0" smtClean="0">
                <a:solidFill>
                  <a:schemeClr val="bg1"/>
                </a:solidFill>
              </a:rPr>
              <a:t>=3/1.728=1.736 d</a:t>
            </a:r>
            <a:endParaRPr lang="zh-TW" altLang="en-US" sz="2400" b="0" baseline="0" dirty="0" smtClean="0">
              <a:solidFill>
                <a:schemeClr val="bg1"/>
              </a:solidFill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1" y="0"/>
            <a:ext cx="1609373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047764"/>
              </p:ext>
            </p:extLst>
          </p:nvPr>
        </p:nvGraphicFramePr>
        <p:xfrm>
          <a:off x="613048" y="1268760"/>
          <a:ext cx="7226860" cy="844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3" name="方程式" r:id="rId4" imgW="3365500" imgH="685800" progId="Equation.3">
                  <p:embed/>
                </p:oleObj>
              </mc:Choice>
              <mc:Fallback>
                <p:oleObj name="方程式" r:id="rId4" imgW="3365500" imgH="685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048" y="1268760"/>
                        <a:ext cx="7226860" cy="8440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240905"/>
              </p:ext>
            </p:extLst>
          </p:nvPr>
        </p:nvGraphicFramePr>
        <p:xfrm>
          <a:off x="395536" y="4774438"/>
          <a:ext cx="8229596" cy="1678750"/>
        </p:xfrm>
        <a:graphic>
          <a:graphicData uri="http://schemas.openxmlformats.org/drawingml/2006/table">
            <a:tbl>
              <a:tblPr firstRow="1" firstCol="1" bandRow="1"/>
              <a:tblGrid>
                <a:gridCol w="864093">
                  <a:extLst>
                    <a:ext uri="{9D8B030D-6E8A-4147-A177-3AD203B41FA5}">
                      <a16:colId xmlns:a16="http://schemas.microsoft.com/office/drawing/2014/main" val="3975436591"/>
                    </a:ext>
                  </a:extLst>
                </a:gridCol>
                <a:gridCol w="1157181">
                  <a:extLst>
                    <a:ext uri="{9D8B030D-6E8A-4147-A177-3AD203B41FA5}">
                      <a16:colId xmlns:a16="http://schemas.microsoft.com/office/drawing/2014/main" val="1799210874"/>
                    </a:ext>
                  </a:extLst>
                </a:gridCol>
                <a:gridCol w="1016880">
                  <a:extLst>
                    <a:ext uri="{9D8B030D-6E8A-4147-A177-3AD203B41FA5}">
                      <a16:colId xmlns:a16="http://schemas.microsoft.com/office/drawing/2014/main" val="2349954098"/>
                    </a:ext>
                  </a:extLst>
                </a:gridCol>
                <a:gridCol w="1016880">
                  <a:extLst>
                    <a:ext uri="{9D8B030D-6E8A-4147-A177-3AD203B41FA5}">
                      <a16:colId xmlns:a16="http://schemas.microsoft.com/office/drawing/2014/main" val="4007152330"/>
                    </a:ext>
                  </a:extLst>
                </a:gridCol>
                <a:gridCol w="1016880">
                  <a:extLst>
                    <a:ext uri="{9D8B030D-6E8A-4147-A177-3AD203B41FA5}">
                      <a16:colId xmlns:a16="http://schemas.microsoft.com/office/drawing/2014/main" val="2792808991"/>
                    </a:ext>
                  </a:extLst>
                </a:gridCol>
                <a:gridCol w="1016880">
                  <a:extLst>
                    <a:ext uri="{9D8B030D-6E8A-4147-A177-3AD203B41FA5}">
                      <a16:colId xmlns:a16="http://schemas.microsoft.com/office/drawing/2014/main" val="2206890179"/>
                    </a:ext>
                  </a:extLst>
                </a:gridCol>
                <a:gridCol w="1070401">
                  <a:extLst>
                    <a:ext uri="{9D8B030D-6E8A-4147-A177-3AD203B41FA5}">
                      <a16:colId xmlns:a16="http://schemas.microsoft.com/office/drawing/2014/main" val="4257250289"/>
                    </a:ext>
                  </a:extLst>
                </a:gridCol>
                <a:gridCol w="1070401">
                  <a:extLst>
                    <a:ext uri="{9D8B030D-6E8A-4147-A177-3AD203B41FA5}">
                      <a16:colId xmlns:a16="http://schemas.microsoft.com/office/drawing/2014/main" val="13562364"/>
                    </a:ext>
                  </a:extLst>
                </a:gridCol>
              </a:tblGrid>
              <a:tr h="298943">
                <a:tc rowSpan="2"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河段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方法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AB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BC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CD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DE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Total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578600"/>
                  </a:ext>
                </a:extLst>
              </a:tr>
              <a:tr h="298943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稀釋量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自淨量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143504"/>
                  </a:ext>
                </a:extLst>
              </a:tr>
              <a:tr h="47126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容量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（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kg/d</a:t>
                      </a: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）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均布排入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346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96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96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153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187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878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372672"/>
                  </a:ext>
                </a:extLst>
              </a:tr>
              <a:tr h="5978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集中排入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346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90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90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137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164</a:t>
                      </a:r>
                      <a:endParaRPr lang="zh-TW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827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523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612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420" y="115888"/>
            <a:ext cx="8281044" cy="863600"/>
          </a:xfrm>
        </p:spPr>
        <p:txBody>
          <a:bodyPr/>
          <a:lstStyle/>
          <a:p>
            <a:r>
              <a:rPr lang="en-US" altLang="zh-TW" sz="2800" dirty="0"/>
              <a:t>8.5.2</a:t>
            </a:r>
            <a:r>
              <a:rPr lang="zh-TW" altLang="zh-TW" sz="2800" dirty="0"/>
              <a:t>　水質模式求河川承載容量（</a:t>
            </a:r>
            <a:r>
              <a:rPr lang="en-US" altLang="zh-TW" sz="2800" dirty="0"/>
              <a:t>LC</a:t>
            </a:r>
            <a:r>
              <a:rPr lang="zh-TW" altLang="zh-TW" sz="2800" dirty="0"/>
              <a:t>）法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79489"/>
            <a:ext cx="8229600" cy="1009352"/>
          </a:xfrm>
        </p:spPr>
        <p:txBody>
          <a:bodyPr/>
          <a:lstStyle/>
          <a:p>
            <a:pPr marL="0" indent="0">
              <a:buNone/>
            </a:pPr>
            <a:r>
              <a:rPr lang="zh-TW" altLang="zh-TW" dirty="0"/>
              <a:t>例</a:t>
            </a:r>
            <a:r>
              <a:rPr lang="en-US" altLang="zh-TW" dirty="0"/>
              <a:t>8.4</a:t>
            </a:r>
            <a:r>
              <a:rPr lang="zh-TW" altLang="zh-TW" dirty="0"/>
              <a:t>：用下面</a:t>
            </a:r>
            <a:r>
              <a:rPr lang="en-US" altLang="zh-TW" dirty="0"/>
              <a:t>Streeter-Phelps</a:t>
            </a:r>
            <a:r>
              <a:rPr lang="zh-TW" altLang="zh-TW" dirty="0"/>
              <a:t>非感潮河段之水質模式求河川所能承受的之</a:t>
            </a:r>
            <a:r>
              <a:rPr lang="en-US" altLang="zh-TW" dirty="0"/>
              <a:t>BOD</a:t>
            </a:r>
            <a:r>
              <a:rPr lang="zh-TW" altLang="zh-TW" dirty="0" smtClean="0"/>
              <a:t>負荷</a:t>
            </a:r>
            <a:r>
              <a:rPr lang="zh-TW" altLang="en-US" dirty="0" smtClean="0"/>
              <a:t>。</a:t>
            </a:r>
            <a:endParaRPr lang="zh-TW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48</a:t>
            </a:fld>
            <a:endParaRPr lang="en-US" altLang="zh-TW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3563888" y="2276872"/>
                <a:ext cx="230425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276872"/>
                <a:ext cx="2304256" cy="461665"/>
              </a:xfrm>
              <a:prstGeom prst="rect">
                <a:avLst/>
              </a:prstGeom>
              <a:blipFill>
                <a:blip r:embed="rId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5"/>
              <p:cNvSpPr/>
              <p:nvPr/>
            </p:nvSpPr>
            <p:spPr>
              <a:xfrm>
                <a:off x="2041357" y="2872132"/>
                <a:ext cx="5578643" cy="844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TW" altLang="zh-TW" sz="24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TW" altLang="zh-TW" sz="24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357" y="2872132"/>
                <a:ext cx="5578643" cy="8442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/>
          <p:cNvSpPr/>
          <p:nvPr/>
        </p:nvSpPr>
        <p:spPr>
          <a:xfrm>
            <a:off x="827584" y="3849932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i="1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D 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= </a:t>
            </a:r>
            <a:r>
              <a:rPr lang="en-US" altLang="zh-TW" sz="2400" i="1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Cs</a:t>
            </a:r>
            <a:r>
              <a:rPr lang="zh-TW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－</a:t>
            </a:r>
            <a:r>
              <a:rPr lang="en-US" altLang="zh-TW" sz="2400" i="1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C</a:t>
            </a:r>
          </a:p>
          <a:p>
            <a:pPr>
              <a:lnSpc>
                <a:spcPct val="150000"/>
              </a:lnSpc>
            </a:pPr>
            <a:r>
              <a:rPr lang="en-US" altLang="zh-TW" sz="2400" i="1" baseline="0" dirty="0">
                <a:solidFill>
                  <a:schemeClr val="bg1"/>
                </a:solidFill>
              </a:rPr>
              <a:t>L</a:t>
            </a:r>
            <a:r>
              <a:rPr lang="en-US" altLang="zh-TW" sz="2400" baseline="-25000" dirty="0">
                <a:solidFill>
                  <a:schemeClr val="bg1"/>
                </a:solidFill>
              </a:rPr>
              <a:t>0</a:t>
            </a:r>
            <a:r>
              <a:rPr lang="zh-TW" altLang="zh-TW" sz="2400" baseline="0" dirty="0">
                <a:solidFill>
                  <a:schemeClr val="bg1"/>
                </a:solidFill>
              </a:rPr>
              <a:t>、</a:t>
            </a:r>
            <a:r>
              <a:rPr lang="en-US" altLang="zh-TW" sz="2400" i="1" baseline="0" dirty="0">
                <a:solidFill>
                  <a:schemeClr val="bg1"/>
                </a:solidFill>
              </a:rPr>
              <a:t>L</a:t>
            </a:r>
            <a:r>
              <a:rPr lang="zh-TW" altLang="zh-TW" sz="2400" baseline="0" dirty="0">
                <a:solidFill>
                  <a:schemeClr val="bg1"/>
                </a:solidFill>
              </a:rPr>
              <a:t>分別為污水注入點和時間</a:t>
            </a:r>
            <a:r>
              <a:rPr lang="en-US" altLang="zh-TW" sz="2400" i="1" baseline="0" dirty="0">
                <a:solidFill>
                  <a:schemeClr val="bg1"/>
                </a:solidFill>
              </a:rPr>
              <a:t>t</a:t>
            </a:r>
            <a:r>
              <a:rPr lang="zh-TW" altLang="zh-TW" sz="2400" baseline="0" dirty="0">
                <a:solidFill>
                  <a:schemeClr val="bg1"/>
                </a:solidFill>
              </a:rPr>
              <a:t>之</a:t>
            </a:r>
            <a:r>
              <a:rPr lang="en-US" altLang="zh-TW" sz="2400" baseline="0" dirty="0" err="1">
                <a:solidFill>
                  <a:schemeClr val="bg1"/>
                </a:solidFill>
              </a:rPr>
              <a:t>BODu</a:t>
            </a:r>
            <a:r>
              <a:rPr lang="zh-TW" altLang="zh-TW" sz="2400" baseline="0" dirty="0" smtClean="0">
                <a:solidFill>
                  <a:schemeClr val="bg1"/>
                </a:solidFill>
              </a:rPr>
              <a:t>，</a:t>
            </a:r>
            <a:endParaRPr lang="en-US" altLang="zh-TW" sz="2400" baseline="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sz="2400" baseline="0" dirty="0" smtClean="0">
                <a:solidFill>
                  <a:schemeClr val="bg1"/>
                </a:solidFill>
              </a:rPr>
              <a:t>D</a:t>
            </a:r>
            <a:r>
              <a:rPr lang="en-US" altLang="zh-TW" sz="2400" baseline="-25000" dirty="0" smtClean="0">
                <a:solidFill>
                  <a:schemeClr val="bg1"/>
                </a:solidFill>
              </a:rPr>
              <a:t>0</a:t>
            </a:r>
            <a:r>
              <a:rPr lang="en-US" altLang="zh-TW" sz="2400" baseline="0" dirty="0" smtClean="0">
                <a:solidFill>
                  <a:schemeClr val="bg1"/>
                </a:solidFill>
              </a:rPr>
              <a:t> </a:t>
            </a:r>
            <a:r>
              <a:rPr lang="en-US" altLang="zh-TW" sz="2400" baseline="0" dirty="0">
                <a:solidFill>
                  <a:schemeClr val="bg1"/>
                </a:solidFill>
              </a:rPr>
              <a:t>=</a:t>
            </a:r>
            <a:r>
              <a:rPr lang="zh-TW" altLang="zh-TW" sz="2400" baseline="0" dirty="0">
                <a:solidFill>
                  <a:schemeClr val="bg1"/>
                </a:solidFill>
              </a:rPr>
              <a:t>污水注入點之缺氧濃度</a:t>
            </a:r>
            <a:r>
              <a:rPr lang="en-US" altLang="zh-TW" sz="2400" baseline="0" dirty="0">
                <a:solidFill>
                  <a:schemeClr val="bg1"/>
                </a:solidFill>
              </a:rPr>
              <a:t>= </a:t>
            </a:r>
            <a:r>
              <a:rPr lang="en-US" altLang="zh-TW" sz="2400" i="1" baseline="0" dirty="0">
                <a:solidFill>
                  <a:schemeClr val="bg1"/>
                </a:solidFill>
              </a:rPr>
              <a:t>C</a:t>
            </a:r>
            <a:r>
              <a:rPr lang="en-US" altLang="zh-TW" sz="2400" i="1" baseline="-25000" dirty="0">
                <a:solidFill>
                  <a:schemeClr val="bg1"/>
                </a:solidFill>
              </a:rPr>
              <a:t>s</a:t>
            </a:r>
            <a:r>
              <a:rPr lang="zh-TW" altLang="zh-TW" sz="2400" baseline="0" dirty="0">
                <a:solidFill>
                  <a:schemeClr val="bg1"/>
                </a:solidFill>
              </a:rPr>
              <a:t>－</a:t>
            </a:r>
            <a:r>
              <a:rPr lang="en-US" altLang="zh-TW" sz="2400" i="1" baseline="0" dirty="0">
                <a:solidFill>
                  <a:schemeClr val="bg1"/>
                </a:solidFill>
              </a:rPr>
              <a:t>C</a:t>
            </a:r>
            <a:r>
              <a:rPr lang="en-US" altLang="zh-TW" sz="2400" baseline="-25000" dirty="0">
                <a:solidFill>
                  <a:schemeClr val="bg1"/>
                </a:solidFill>
              </a:rPr>
              <a:t>0</a:t>
            </a:r>
            <a:r>
              <a:rPr lang="zh-TW" altLang="zh-TW" sz="2400" baseline="0" dirty="0" smtClean="0">
                <a:solidFill>
                  <a:schemeClr val="bg1"/>
                </a:solidFill>
              </a:rPr>
              <a:t>，</a:t>
            </a:r>
            <a:endParaRPr lang="en-US" altLang="zh-TW" sz="2400" baseline="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sz="2400" i="1" baseline="0" dirty="0" smtClean="0">
                <a:solidFill>
                  <a:schemeClr val="bg1"/>
                </a:solidFill>
              </a:rPr>
              <a:t>C</a:t>
            </a:r>
            <a:r>
              <a:rPr lang="en-US" altLang="zh-TW" sz="2400" baseline="-25000" dirty="0" smtClean="0">
                <a:solidFill>
                  <a:schemeClr val="bg1"/>
                </a:solidFill>
              </a:rPr>
              <a:t>0</a:t>
            </a:r>
            <a:r>
              <a:rPr lang="en-US" altLang="zh-TW" sz="2400" baseline="0" dirty="0" smtClean="0">
                <a:solidFill>
                  <a:schemeClr val="bg1"/>
                </a:solidFill>
              </a:rPr>
              <a:t> </a:t>
            </a:r>
            <a:r>
              <a:rPr lang="en-US" altLang="zh-TW" sz="2400" baseline="0" dirty="0">
                <a:solidFill>
                  <a:schemeClr val="bg1"/>
                </a:solidFill>
              </a:rPr>
              <a:t>=</a:t>
            </a:r>
            <a:r>
              <a:rPr lang="zh-TW" altLang="zh-TW" sz="2400" baseline="0" dirty="0">
                <a:solidFill>
                  <a:schemeClr val="bg1"/>
                </a:solidFill>
              </a:rPr>
              <a:t>污水注入點河水之</a:t>
            </a:r>
            <a:r>
              <a:rPr lang="en-US" altLang="zh-TW" sz="2400" baseline="0" dirty="0">
                <a:solidFill>
                  <a:schemeClr val="bg1"/>
                </a:solidFill>
              </a:rPr>
              <a:t>DO</a:t>
            </a:r>
            <a:r>
              <a:rPr lang="zh-TW" altLang="zh-TW" sz="2400" baseline="0" dirty="0">
                <a:solidFill>
                  <a:schemeClr val="bg1"/>
                </a:solidFill>
              </a:rPr>
              <a:t>（</a:t>
            </a:r>
            <a:r>
              <a:rPr lang="en-US" altLang="zh-TW" sz="2400" baseline="0" dirty="0">
                <a:solidFill>
                  <a:schemeClr val="bg1"/>
                </a:solidFill>
              </a:rPr>
              <a:t>mg/L</a:t>
            </a:r>
            <a:r>
              <a:rPr lang="zh-TW" altLang="zh-TW" sz="2400" baseline="0" dirty="0">
                <a:solidFill>
                  <a:schemeClr val="bg1"/>
                </a:solidFill>
              </a:rPr>
              <a:t>）。</a:t>
            </a:r>
            <a:endParaRPr lang="zh-TW" altLang="en-US" sz="2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561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404663"/>
            <a:ext cx="8229600" cy="6316811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2400" dirty="0" smtClean="0"/>
              <a:t>例</a:t>
            </a:r>
            <a:r>
              <a:rPr lang="en-US" altLang="zh-TW" sz="2400" dirty="0" smtClean="0"/>
              <a:t>8.4</a:t>
            </a:r>
            <a:r>
              <a:rPr lang="zh-TW" altLang="en-US" sz="2400" dirty="0"/>
              <a:t>：</a:t>
            </a:r>
            <a:r>
              <a:rPr lang="zh-TW" altLang="zh-TW" sz="2400" dirty="0" smtClean="0"/>
              <a:t>今</a:t>
            </a:r>
            <a:r>
              <a:rPr lang="zh-TW" altLang="zh-TW" sz="2400" dirty="0"/>
              <a:t>有一河段長</a:t>
            </a:r>
            <a:r>
              <a:rPr lang="en-US" altLang="zh-TW" sz="2400" dirty="0"/>
              <a:t>5 km</a:t>
            </a:r>
            <a:r>
              <a:rPr lang="zh-TW" altLang="zh-TW" sz="2400" dirty="0"/>
              <a:t>，河水用途分類為乙類，水質標準</a:t>
            </a:r>
            <a:r>
              <a:rPr lang="en-US" altLang="zh-TW" sz="2400" dirty="0"/>
              <a:t>BOD</a:t>
            </a:r>
            <a:r>
              <a:rPr lang="en-US" altLang="zh-TW" sz="2400" baseline="-25000" dirty="0"/>
              <a:t>5 </a:t>
            </a:r>
            <a:r>
              <a:rPr lang="en-US" altLang="zh-TW" sz="2400" dirty="0"/>
              <a:t>&lt; 2 mg/L</a:t>
            </a:r>
            <a:r>
              <a:rPr lang="zh-TW" altLang="zh-TW" sz="2400" dirty="0"/>
              <a:t>，</a:t>
            </a:r>
            <a:r>
              <a:rPr lang="en-US" altLang="zh-TW" sz="2400" dirty="0"/>
              <a:t>DO &gt; 5.5mg/L</a:t>
            </a:r>
            <a:r>
              <a:rPr lang="zh-TW" altLang="zh-TW" sz="2400" dirty="0"/>
              <a:t>，上游河水的流量</a:t>
            </a:r>
            <a:r>
              <a:rPr lang="en-US" altLang="zh-TW" sz="2400" dirty="0"/>
              <a:t>Q</a:t>
            </a:r>
            <a:r>
              <a:rPr lang="en-US" altLang="zh-TW" sz="2400" baseline="-25000" dirty="0"/>
              <a:t>75 </a:t>
            </a:r>
            <a:r>
              <a:rPr lang="en-US" altLang="zh-TW" sz="2400" dirty="0"/>
              <a:t>= 1m</a:t>
            </a:r>
            <a:r>
              <a:rPr lang="en-US" altLang="zh-TW" sz="2400" baseline="30000" dirty="0"/>
              <a:t>3</a:t>
            </a:r>
            <a:r>
              <a:rPr lang="en-US" altLang="zh-TW" sz="2400" dirty="0"/>
              <a:t>/sec</a:t>
            </a:r>
            <a:r>
              <a:rPr lang="zh-TW" altLang="zh-TW" sz="2400" dirty="0"/>
              <a:t>，平均流速為</a:t>
            </a:r>
            <a:r>
              <a:rPr lang="en-US" altLang="zh-TW" sz="2400" dirty="0"/>
              <a:t>0.1 m/sec</a:t>
            </a:r>
            <a:r>
              <a:rPr lang="zh-TW" altLang="zh-TW" sz="2400" dirty="0"/>
              <a:t>，水溫為</a:t>
            </a:r>
            <a:r>
              <a:rPr lang="en-US" altLang="zh-TW" sz="2400" dirty="0"/>
              <a:t>25</a:t>
            </a:r>
            <a:r>
              <a:rPr lang="zh-TW" altLang="zh-TW" sz="2400" dirty="0"/>
              <a:t>℃，</a:t>
            </a:r>
            <a:r>
              <a:rPr lang="en-US" altLang="zh-TW" sz="2400" dirty="0"/>
              <a:t>DO = 7mg/L</a:t>
            </a:r>
            <a:r>
              <a:rPr lang="zh-TW" altLang="zh-TW" sz="2400" dirty="0"/>
              <a:t>，</a:t>
            </a:r>
            <a:r>
              <a:rPr lang="en-US" altLang="zh-TW" sz="2400" dirty="0"/>
              <a:t>BOD</a:t>
            </a:r>
            <a:r>
              <a:rPr lang="en-US" altLang="zh-TW" sz="2400" baseline="-25000" dirty="0"/>
              <a:t>5 </a:t>
            </a:r>
            <a:r>
              <a:rPr lang="en-US" altLang="zh-TW" sz="2400" dirty="0"/>
              <a:t>= 0.5mg/L</a:t>
            </a:r>
            <a:r>
              <a:rPr lang="zh-TW" altLang="zh-TW" sz="2400" dirty="0"/>
              <a:t>。已知在</a:t>
            </a:r>
            <a:r>
              <a:rPr lang="en-US" altLang="zh-TW" sz="2400" dirty="0"/>
              <a:t>20</a:t>
            </a:r>
            <a:r>
              <a:rPr lang="zh-TW" altLang="zh-TW" sz="2400" dirty="0"/>
              <a:t>℃河水分解速率常數</a:t>
            </a:r>
            <a:r>
              <a:rPr lang="en-US" altLang="zh-TW" sz="2400" i="1" dirty="0"/>
              <a:t>K</a:t>
            </a:r>
            <a:r>
              <a:rPr lang="en-US" altLang="zh-TW" sz="2400" baseline="-25000" dirty="0"/>
              <a:t>1</a:t>
            </a:r>
            <a:r>
              <a:rPr lang="zh-TW" altLang="zh-TW" sz="2400" dirty="0"/>
              <a:t>和再曝氣係數</a:t>
            </a:r>
            <a:r>
              <a:rPr lang="en-US" altLang="zh-TW" sz="2400" i="1" dirty="0"/>
              <a:t>K</a:t>
            </a:r>
            <a:r>
              <a:rPr lang="en-US" altLang="zh-TW" sz="2400" baseline="-25000" dirty="0"/>
              <a:t>2</a:t>
            </a:r>
            <a:r>
              <a:rPr lang="zh-TW" altLang="zh-TW" sz="2400" dirty="0"/>
              <a:t>分別為</a:t>
            </a:r>
            <a:r>
              <a:rPr lang="en-US" altLang="zh-TW" sz="2400" dirty="0"/>
              <a:t>1.0</a:t>
            </a:r>
            <a:r>
              <a:rPr lang="zh-TW" altLang="zh-TW" sz="2400" dirty="0"/>
              <a:t>和</a:t>
            </a:r>
            <a:r>
              <a:rPr lang="en-US" altLang="zh-TW" sz="2400" dirty="0"/>
              <a:t>2.5 1/d</a:t>
            </a:r>
            <a:r>
              <a:rPr lang="zh-TW" altLang="zh-TW" sz="2400" dirty="0"/>
              <a:t>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zh-TW" sz="2400" dirty="0"/>
              <a:t>解：根據題意，河水承受之</a:t>
            </a:r>
            <a:r>
              <a:rPr lang="en-US" altLang="zh-TW" sz="2400" dirty="0"/>
              <a:t>BOD</a:t>
            </a:r>
            <a:r>
              <a:rPr lang="zh-TW" altLang="zh-TW" sz="2400" dirty="0"/>
              <a:t>污水後，</a:t>
            </a:r>
            <a:r>
              <a:rPr lang="en-US" altLang="zh-TW" sz="2400" dirty="0"/>
              <a:t>BOD</a:t>
            </a:r>
            <a:r>
              <a:rPr lang="zh-TW" altLang="zh-TW" sz="2400" dirty="0"/>
              <a:t>濃度會增加</a:t>
            </a:r>
            <a:r>
              <a:rPr lang="en-US" altLang="zh-TW" sz="2400" dirty="0"/>
              <a:t>DO</a:t>
            </a:r>
            <a:r>
              <a:rPr lang="zh-TW" altLang="zh-TW" sz="2400" dirty="0"/>
              <a:t>會降低，但在</a:t>
            </a:r>
            <a:r>
              <a:rPr lang="en-US" altLang="zh-TW" sz="2400" dirty="0"/>
              <a:t>5 km</a:t>
            </a:r>
            <a:r>
              <a:rPr lang="zh-TW" altLang="zh-TW" sz="2400" dirty="0"/>
              <a:t>河段內任何一點河水的</a:t>
            </a:r>
            <a:r>
              <a:rPr lang="en-US" altLang="zh-TW" sz="2400" dirty="0"/>
              <a:t>DO &gt; 5.5mg/L</a:t>
            </a:r>
            <a:r>
              <a:rPr lang="zh-TW" altLang="zh-TW" sz="2400" dirty="0"/>
              <a:t>，</a:t>
            </a:r>
            <a:r>
              <a:rPr lang="en-US" altLang="zh-TW" sz="2400" dirty="0"/>
              <a:t>BOD</a:t>
            </a:r>
            <a:r>
              <a:rPr lang="en-US" altLang="zh-TW" sz="2400" baseline="-25000" dirty="0"/>
              <a:t>5 </a:t>
            </a:r>
            <a:r>
              <a:rPr lang="en-US" altLang="zh-TW" sz="2400" dirty="0"/>
              <a:t>&lt; 2mg/L</a:t>
            </a:r>
            <a:r>
              <a:rPr lang="zh-TW" altLang="zh-TW" sz="2400" dirty="0"/>
              <a:t>。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400" dirty="0" smtClean="0">
                <a:solidFill>
                  <a:srgbClr val="92D050"/>
                </a:solidFill>
              </a:rPr>
              <a:t>1)</a:t>
            </a:r>
            <a:r>
              <a:rPr lang="zh-TW" altLang="zh-TW" sz="2400" dirty="0" smtClean="0">
                <a:solidFill>
                  <a:srgbClr val="92D050"/>
                </a:solidFill>
              </a:rPr>
              <a:t>求</a:t>
            </a:r>
            <a:r>
              <a:rPr lang="zh-TW" altLang="zh-TW" sz="2400" dirty="0">
                <a:solidFill>
                  <a:srgbClr val="92D050"/>
                </a:solidFill>
              </a:rPr>
              <a:t>河水</a:t>
            </a:r>
            <a:r>
              <a:rPr lang="en-US" altLang="zh-TW" sz="2400" dirty="0">
                <a:solidFill>
                  <a:srgbClr val="92D050"/>
                </a:solidFill>
              </a:rPr>
              <a:t>BOD</a:t>
            </a:r>
            <a:r>
              <a:rPr lang="en-US" altLang="zh-TW" sz="2400" baseline="-25000" dirty="0">
                <a:solidFill>
                  <a:srgbClr val="92D050"/>
                </a:solidFill>
              </a:rPr>
              <a:t>5</a:t>
            </a:r>
            <a:r>
              <a:rPr lang="zh-TW" altLang="zh-TW" sz="2400" dirty="0">
                <a:solidFill>
                  <a:srgbClr val="92D050"/>
                </a:solidFill>
              </a:rPr>
              <a:t>與</a:t>
            </a:r>
            <a:r>
              <a:rPr lang="en-US" altLang="zh-TW" sz="2400" dirty="0" err="1">
                <a:solidFill>
                  <a:srgbClr val="92D050"/>
                </a:solidFill>
              </a:rPr>
              <a:t>BOD</a:t>
            </a:r>
            <a:r>
              <a:rPr lang="en-US" altLang="zh-TW" sz="2400" baseline="-25000" dirty="0" err="1">
                <a:solidFill>
                  <a:srgbClr val="92D050"/>
                </a:solidFill>
              </a:rPr>
              <a:t>u</a:t>
            </a:r>
            <a:r>
              <a:rPr lang="zh-TW" altLang="zh-TW" sz="2400" dirty="0">
                <a:solidFill>
                  <a:srgbClr val="92D050"/>
                </a:solidFill>
              </a:rPr>
              <a:t>換算係數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zh-TW" sz="2400" dirty="0"/>
              <a:t>假設河水剩餘</a:t>
            </a:r>
            <a:r>
              <a:rPr lang="en-US" altLang="zh-TW" sz="2400" dirty="0"/>
              <a:t>BOD</a:t>
            </a:r>
            <a:r>
              <a:rPr lang="zh-TW" altLang="zh-TW" sz="2400" dirty="0"/>
              <a:t>（培養箱）之分解係數</a:t>
            </a:r>
            <a:r>
              <a:rPr lang="en-US" altLang="zh-TW" sz="2400" i="1" dirty="0"/>
              <a:t>k </a:t>
            </a:r>
            <a:r>
              <a:rPr lang="en-US" altLang="zh-TW" sz="2400" dirty="0"/>
              <a:t>= 0.1</a:t>
            </a:r>
            <a:r>
              <a:rPr lang="zh-TW" altLang="zh-TW" sz="2400" dirty="0"/>
              <a:t>（</a:t>
            </a:r>
            <a:r>
              <a:rPr lang="en-US" altLang="zh-TW" sz="2400" i="1" dirty="0"/>
              <a:t>K </a:t>
            </a:r>
            <a:r>
              <a:rPr lang="en-US" altLang="zh-TW" sz="2400" dirty="0"/>
              <a:t>= 0.23</a:t>
            </a:r>
            <a:r>
              <a:rPr lang="zh-TW" altLang="zh-TW" sz="2400" dirty="0"/>
              <a:t>）</a:t>
            </a:r>
            <a:r>
              <a:rPr lang="en-US" altLang="zh-TW" sz="2400" dirty="0"/>
              <a:t> 1/d</a:t>
            </a:r>
            <a:r>
              <a:rPr lang="zh-TW" altLang="zh-TW" sz="2400" dirty="0"/>
              <a:t>（</a:t>
            </a:r>
            <a:r>
              <a:rPr lang="en-US" altLang="zh-TW" sz="2400" dirty="0"/>
              <a:t>20</a:t>
            </a:r>
            <a:r>
              <a:rPr lang="zh-TW" altLang="zh-TW" sz="2400" dirty="0"/>
              <a:t>℃）。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49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261599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2248948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zh-TW" sz="2400" dirty="0"/>
              <a:t>水質標準</a:t>
            </a:r>
            <a:r>
              <a:rPr lang="en-US" altLang="zh-TW" sz="2400" dirty="0"/>
              <a:t>BOD</a:t>
            </a:r>
            <a:r>
              <a:rPr lang="en-US" altLang="zh-TW" sz="2400" baseline="-25000" dirty="0"/>
              <a:t>5</a:t>
            </a:r>
            <a:r>
              <a:rPr lang="zh-TW" altLang="zh-TW" sz="2400" dirty="0"/>
              <a:t>換算成</a:t>
            </a:r>
            <a:r>
              <a:rPr lang="en-US" altLang="zh-TW" sz="2400" dirty="0" err="1"/>
              <a:t>BOD</a:t>
            </a:r>
            <a:r>
              <a:rPr lang="en-US" altLang="zh-TW" sz="2400" baseline="-25000" dirty="0" err="1"/>
              <a:t>u</a:t>
            </a:r>
            <a:r>
              <a:rPr lang="en-US" altLang="zh-TW" sz="2400" baseline="-25000" dirty="0"/>
              <a:t> </a:t>
            </a:r>
            <a:r>
              <a:rPr lang="en-US" altLang="zh-TW" sz="2400" dirty="0"/>
              <a:t>= 1.46 × 2 = 2.92mg/L</a:t>
            </a:r>
            <a:r>
              <a:rPr lang="zh-TW" altLang="zh-TW" sz="2400" dirty="0"/>
              <a:t>，此值是在</a:t>
            </a:r>
            <a:r>
              <a:rPr lang="en-US" altLang="zh-TW" sz="2400" dirty="0"/>
              <a:t>20</a:t>
            </a:r>
            <a:r>
              <a:rPr lang="zh-TW" altLang="zh-TW" sz="2400" dirty="0"/>
              <a:t>℃下，需再換算成</a:t>
            </a:r>
            <a:r>
              <a:rPr lang="en-US" altLang="zh-TW" sz="2400" dirty="0"/>
              <a:t>25</a:t>
            </a:r>
            <a:r>
              <a:rPr lang="zh-TW" altLang="zh-TW" sz="2400" dirty="0"/>
              <a:t>℃</a:t>
            </a:r>
            <a:r>
              <a:rPr lang="en-US" altLang="zh-TW" sz="2400" dirty="0" err="1"/>
              <a:t>BOD</a:t>
            </a:r>
            <a:r>
              <a:rPr lang="en-US" altLang="zh-TW" sz="2400" baseline="-25000" dirty="0" err="1"/>
              <a:t>u</a:t>
            </a:r>
            <a:r>
              <a:rPr lang="zh-TW" altLang="zh-TW" sz="2400" dirty="0"/>
              <a:t>。根據文獻溫度每增減</a:t>
            </a:r>
            <a:r>
              <a:rPr lang="en-US" altLang="zh-TW" sz="2400" dirty="0"/>
              <a:t>1</a:t>
            </a:r>
            <a:r>
              <a:rPr lang="zh-TW" altLang="zh-TW" sz="2400" dirty="0"/>
              <a:t>℃</a:t>
            </a:r>
            <a:r>
              <a:rPr lang="en-US" altLang="zh-TW" sz="2400" dirty="0" err="1"/>
              <a:t>BOD</a:t>
            </a:r>
            <a:r>
              <a:rPr lang="en-US" altLang="zh-TW" sz="2400" baseline="-25000" dirty="0" err="1"/>
              <a:t>u</a:t>
            </a:r>
            <a:r>
              <a:rPr lang="zh-TW" altLang="zh-TW" sz="2400" dirty="0"/>
              <a:t>比</a:t>
            </a:r>
            <a:r>
              <a:rPr lang="en-US" altLang="zh-TW" sz="2400" dirty="0"/>
              <a:t>20</a:t>
            </a:r>
            <a:r>
              <a:rPr lang="zh-TW" altLang="zh-TW" sz="2400" dirty="0"/>
              <a:t>℃時增減</a:t>
            </a:r>
            <a:r>
              <a:rPr lang="en-US" altLang="zh-TW" sz="2400" dirty="0"/>
              <a:t>2%</a:t>
            </a:r>
            <a:r>
              <a:rPr lang="zh-TW" altLang="zh-TW" sz="2400" dirty="0"/>
              <a:t>，但另派學這認為增加不顯著。為簡化起見，設</a:t>
            </a:r>
            <a:r>
              <a:rPr lang="en-US" altLang="zh-TW" sz="2400" dirty="0" err="1"/>
              <a:t>BOD</a:t>
            </a:r>
            <a:r>
              <a:rPr lang="en-US" altLang="zh-TW" sz="2400" baseline="-25000" dirty="0" err="1"/>
              <a:t>u</a:t>
            </a:r>
            <a:r>
              <a:rPr lang="zh-TW" altLang="zh-TW" sz="2400" dirty="0"/>
              <a:t>不隨溫度增減，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50</a:t>
            </a:fld>
            <a:endParaRPr lang="en-US" altLang="zh-TW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924413" y="277502"/>
                <a:ext cx="6715364" cy="5091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2400" i="1" baseline="0" smtClean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𝐵𝑂𝐷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𝐵𝑂𝐷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zh-TW" altLang="zh-TW" sz="2400" i="1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rgbClr val="FFFF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rgbClr val="FFFF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rgbClr val="FFFF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TW" sz="2400" i="1" kern="100" baseline="0">
                                  <a:solidFill>
                                    <a:srgbClr val="FFFF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𝑘𝑡</m:t>
                              </m:r>
                            </m:sup>
                          </m:sSup>
                        </m:e>
                      </m:d>
                      <m:r>
                        <a:rPr lang="en-US" altLang="zh-TW" sz="2400" i="1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𝐵𝑂𝐷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zh-TW" altLang="zh-TW" sz="2400" i="1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rgbClr val="FFFF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rgbClr val="FFFF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rgbClr val="FFFF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−0.23 × 5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TW" altLang="en-US" sz="2400" baseline="0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13" y="277502"/>
                <a:ext cx="6715364" cy="5091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5"/>
              <p:cNvSpPr/>
              <p:nvPr/>
            </p:nvSpPr>
            <p:spPr>
              <a:xfrm>
                <a:off x="2195736" y="1052736"/>
                <a:ext cx="28929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2400" i="1" baseline="0" smtClean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𝐵𝑂𝐷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𝑢</m:t>
                          </m:r>
                        </m:sub>
                      </m:sSub>
                      <m:r>
                        <a:rPr lang="en-US" altLang="zh-TW" sz="2400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=1.46 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𝐵𝑂𝐷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zh-TW" altLang="en-US" sz="2400" baseline="0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052736"/>
                <a:ext cx="2892908" cy="461665"/>
              </a:xfrm>
              <a:prstGeom prst="rect">
                <a:avLst/>
              </a:prstGeom>
              <a:blipFill>
                <a:blip r:embed="rId3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/>
            </p:nvSpPr>
            <p:spPr>
              <a:xfrm>
                <a:off x="1915888" y="3789040"/>
                <a:ext cx="5312223" cy="4972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2400" i="1" baseline="0" smtClean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𝐵𝑂𝐷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𝑢</m:t>
                          </m:r>
                          <m:r>
                            <a:rPr lang="en-US" altLang="zh-TW" sz="2400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25℃</m:t>
                          </m:r>
                          <m:r>
                            <a:rPr lang="en-US" altLang="zh-TW" sz="2400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𝐵𝑂𝐷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𝑢</m:t>
                          </m:r>
                          <m:r>
                            <a:rPr lang="en-US" altLang="zh-TW" sz="2400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altLang="zh-TW" sz="2400" i="1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20℃</m:t>
                          </m:r>
                          <m:r>
                            <a:rPr lang="en-US" altLang="zh-TW" sz="2400" kern="100" baseline="0">
                              <a:solidFill>
                                <a:srgbClr val="FFFF00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=2.92 </m:t>
                      </m:r>
                      <m:r>
                        <a:rPr lang="en-US" altLang="zh-TW" sz="2400" i="1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𝑚𝑔</m:t>
                      </m:r>
                      <m:r>
                        <a:rPr lang="en-US" altLang="zh-TW" sz="2400" i="1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altLang="zh-TW" sz="2400" i="1" kern="100" baseline="0">
                          <a:solidFill>
                            <a:srgbClr val="FFFF00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𝐿</m:t>
                      </m:r>
                    </m:oMath>
                  </m:oMathPara>
                </a14:m>
                <a:endParaRPr lang="zh-TW" altLang="en-US" sz="2400" baseline="0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888" y="3789040"/>
                <a:ext cx="5312223" cy="497252"/>
              </a:xfrm>
              <a:prstGeom prst="rect">
                <a:avLst/>
              </a:prstGeom>
              <a:blipFill>
                <a:blip r:embed="rId4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611560" y="4437112"/>
            <a:ext cx="5468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2)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求</a:t>
            </a:r>
            <a:r>
              <a:rPr lang="en-US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25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℃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時之</a:t>
            </a:r>
            <a:r>
              <a:rPr lang="en-US" altLang="zh-TW" sz="2400" i="1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K</a:t>
            </a:r>
            <a:r>
              <a:rPr lang="en-US" altLang="zh-TW" sz="2400" kern="100" baseline="-2500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1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（</a:t>
            </a:r>
            <a:r>
              <a:rPr lang="en-US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25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℃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）、</a:t>
            </a:r>
            <a:r>
              <a:rPr lang="en-US" altLang="zh-TW" sz="2400" i="1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K</a:t>
            </a:r>
            <a:r>
              <a:rPr lang="en-US" altLang="zh-TW" sz="2400" kern="100" baseline="-2500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2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（</a:t>
            </a:r>
            <a:r>
              <a:rPr lang="en-US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25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℃</a:t>
            </a:r>
            <a:r>
              <a:rPr lang="zh-TW" altLang="zh-TW" sz="2400" kern="100" baseline="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）</a:t>
            </a:r>
            <a:endParaRPr lang="zh-TW" altLang="en-US" sz="2400" baseline="0" dirty="0">
              <a:solidFill>
                <a:srgbClr val="92D05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7200" y="4961072"/>
            <a:ext cx="850728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algn="ctr">
              <a:spcBef>
                <a:spcPts val="600"/>
              </a:spcBef>
              <a:spcAft>
                <a:spcPts val="600"/>
              </a:spcAft>
            </a:pPr>
            <a:r>
              <a:rPr lang="en-US" altLang="zh-TW" sz="2400" i="1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K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1(25</a:t>
            </a:r>
            <a:r>
              <a:rPr lang="zh-TW" altLang="zh-TW" sz="2400" kern="100" baseline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℃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 =</a:t>
            </a:r>
            <a:r>
              <a:rPr lang="en-US" altLang="zh-TW" sz="2400" i="1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K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1(20</a:t>
            </a:r>
            <a:r>
              <a:rPr lang="zh-TW" altLang="zh-TW" sz="2400" kern="100" baseline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℃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 × 1.047</a:t>
            </a:r>
            <a:r>
              <a:rPr lang="en-US" altLang="zh-TW" sz="2400" kern="100" baseline="0" dirty="0">
                <a:solidFill>
                  <a:schemeClr val="bg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(25-20) 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= 1.0 × 1.047</a:t>
            </a:r>
            <a:r>
              <a:rPr lang="en-US" altLang="zh-TW" sz="2400" kern="100" baseline="0" dirty="0">
                <a:solidFill>
                  <a:schemeClr val="bg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 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= 1.26 1/d</a:t>
            </a:r>
            <a:endParaRPr lang="zh-TW" altLang="zh-TW" sz="2400" kern="100" baseline="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04800" algn="ctr">
              <a:spcBef>
                <a:spcPts val="600"/>
              </a:spcBef>
              <a:spcAft>
                <a:spcPts val="600"/>
              </a:spcAft>
            </a:pPr>
            <a:r>
              <a:rPr lang="en-US" altLang="zh-TW" sz="2400" i="1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K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2(25</a:t>
            </a:r>
            <a:r>
              <a:rPr lang="zh-TW" altLang="zh-TW" sz="2400" kern="100" baseline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℃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 =</a:t>
            </a:r>
            <a:r>
              <a:rPr lang="en-US" altLang="zh-TW" sz="2400" i="1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K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2(20</a:t>
            </a:r>
            <a:r>
              <a:rPr lang="zh-TW" altLang="zh-TW" sz="2400" kern="100" baseline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℃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 × 1.022</a:t>
            </a:r>
            <a:r>
              <a:rPr lang="en-US" altLang="zh-TW" sz="2400" kern="100" baseline="0" dirty="0">
                <a:solidFill>
                  <a:schemeClr val="bg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(25-20) 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= 2.5 × 1.022</a:t>
            </a:r>
            <a:r>
              <a:rPr lang="en-US" altLang="zh-TW" sz="2400" kern="100" baseline="0" dirty="0">
                <a:solidFill>
                  <a:schemeClr val="bg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 </a:t>
            </a:r>
            <a:r>
              <a:rPr lang="en-US" altLang="zh-TW" sz="24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= 2.79 1/d</a:t>
            </a:r>
            <a:endParaRPr lang="zh-TW" altLang="zh-TW" sz="2400" kern="100" baseline="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240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189136"/>
            <a:ext cx="8100392" cy="863600"/>
          </a:xfrm>
        </p:spPr>
        <p:txBody>
          <a:bodyPr/>
          <a:lstStyle/>
          <a:p>
            <a:pPr lvl="0"/>
            <a:r>
              <a:rPr lang="en-US" altLang="zh-TW" sz="2400" kern="100" dirty="0" smtClean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3)</a:t>
            </a:r>
            <a:r>
              <a:rPr lang="zh-TW" altLang="zh-TW" sz="2400" kern="100" dirty="0" smtClean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求</a:t>
            </a:r>
            <a:r>
              <a:rPr lang="zh-TW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符合</a:t>
            </a:r>
            <a:r>
              <a:rPr lang="en-US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BOD5</a:t>
            </a:r>
            <a:r>
              <a:rPr lang="zh-TW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水質標準</a:t>
            </a:r>
            <a:r>
              <a:rPr lang="en-US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2 mg/L</a:t>
            </a:r>
            <a:r>
              <a:rPr lang="zh-TW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下，可承受之</a:t>
            </a:r>
            <a:r>
              <a:rPr lang="en-US" altLang="zh-TW" sz="2400" i="1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L</a:t>
            </a:r>
            <a:r>
              <a:rPr lang="en-US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0</a:t>
            </a:r>
            <a:r>
              <a:rPr lang="zh-TW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與</a:t>
            </a:r>
            <a:r>
              <a:rPr lang="en-US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>LC</a:t>
            </a:r>
            <a:r>
              <a:rPr lang="zh-TW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  <a:t/>
            </a:r>
            <a:br>
              <a:rPr lang="zh-TW" altLang="zh-TW" sz="2400" kern="100" dirty="0">
                <a:solidFill>
                  <a:srgbClr val="92D050"/>
                </a:solidFill>
                <a:latin typeface="+mn-ea"/>
                <a:ea typeface="+mn-ea"/>
                <a:cs typeface="Times New Roman" panose="02020603050405020304" pitchFamily="18" charset="0"/>
              </a:rPr>
            </a:br>
            <a:endParaRPr lang="zh-TW" altLang="en-US" sz="2400" dirty="0">
              <a:solidFill>
                <a:srgbClr val="92D050"/>
              </a:solidFill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89435"/>
            <a:ext cx="8229600" cy="453590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TW" sz="2400" i="1" dirty="0"/>
              <a:t>L</a:t>
            </a:r>
            <a:r>
              <a:rPr lang="en-US" altLang="zh-TW" sz="2400" baseline="-25000" dirty="0"/>
              <a:t>0 </a:t>
            </a:r>
            <a:r>
              <a:rPr lang="zh-TW" altLang="zh-TW" sz="2400" dirty="0"/>
              <a:t>≦ </a:t>
            </a:r>
            <a:r>
              <a:rPr lang="en-US" altLang="zh-TW" sz="2400" dirty="0"/>
              <a:t>2.92mg/L</a:t>
            </a:r>
            <a:r>
              <a:rPr lang="zh-TW" altLang="zh-TW" sz="2400" dirty="0"/>
              <a:t>，當</a:t>
            </a:r>
            <a:r>
              <a:rPr lang="en-US" altLang="zh-TW" sz="2400" i="1" dirty="0"/>
              <a:t>t </a:t>
            </a:r>
            <a:r>
              <a:rPr lang="en-US" altLang="zh-TW" sz="2400" dirty="0"/>
              <a:t>= 0</a:t>
            </a:r>
            <a:r>
              <a:rPr lang="zh-TW" altLang="zh-TW" sz="2400" dirty="0"/>
              <a:t>，</a:t>
            </a:r>
            <a:r>
              <a:rPr lang="en-US" altLang="zh-TW" sz="2400" i="1" dirty="0"/>
              <a:t>L</a:t>
            </a:r>
            <a:r>
              <a:rPr lang="zh-TW" altLang="zh-TW" sz="2400" dirty="0"/>
              <a:t>值最大</a:t>
            </a:r>
            <a:r>
              <a:rPr lang="zh-TW" altLang="zh-TW" sz="2400" dirty="0" smtClean="0"/>
              <a:t>。</a:t>
            </a:r>
            <a:r>
              <a:rPr lang="zh-TW" altLang="zh-TW" sz="2400" dirty="0"/>
              <a:t>所以在污水排入點</a:t>
            </a:r>
            <a:r>
              <a:rPr lang="en-US" altLang="zh-TW" sz="2400" dirty="0"/>
              <a:t>BOD</a:t>
            </a:r>
            <a:r>
              <a:rPr lang="zh-TW" altLang="zh-TW" sz="2400" dirty="0"/>
              <a:t>濃度最大，即</a:t>
            </a:r>
            <a:r>
              <a:rPr lang="en-US" altLang="zh-TW" sz="2400" i="1" dirty="0" err="1"/>
              <a:t>L</a:t>
            </a:r>
            <a:r>
              <a:rPr lang="en-US" altLang="zh-TW" sz="2400" i="1" baseline="-25000" dirty="0" err="1"/>
              <a:t>max</a:t>
            </a:r>
            <a:r>
              <a:rPr lang="en-US" altLang="zh-TW" sz="2400" i="1" baseline="-25000" dirty="0"/>
              <a:t> </a:t>
            </a:r>
            <a:r>
              <a:rPr lang="en-US" altLang="zh-TW" sz="2400" dirty="0"/>
              <a:t>= </a:t>
            </a:r>
            <a:r>
              <a:rPr lang="en-US" altLang="zh-TW" sz="2400" i="1" dirty="0"/>
              <a:t>L</a:t>
            </a:r>
            <a:r>
              <a:rPr lang="en-US" altLang="zh-TW" sz="2400" baseline="-25000" dirty="0"/>
              <a:t>0</a:t>
            </a:r>
            <a:r>
              <a:rPr lang="zh-TW" altLang="zh-TW" sz="2400" dirty="0"/>
              <a:t>。因此</a:t>
            </a:r>
            <a:r>
              <a:rPr lang="en-US" altLang="zh-TW" sz="2400" dirty="0"/>
              <a:t>BOD</a:t>
            </a:r>
            <a:r>
              <a:rPr lang="zh-TW" altLang="zh-TW" sz="2400" dirty="0"/>
              <a:t>負荷承載</a:t>
            </a:r>
            <a:r>
              <a:rPr lang="zh-TW" altLang="zh-TW" sz="2400" dirty="0" smtClean="0"/>
              <a:t>力</a:t>
            </a:r>
            <a:endParaRPr lang="en-US" altLang="zh-TW" sz="24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TW" sz="2400" dirty="0"/>
              <a:t>LC</a:t>
            </a:r>
            <a:r>
              <a:rPr lang="en-US" altLang="zh-TW" sz="2400" baseline="-25000" dirty="0"/>
              <a:t>(BOD) </a:t>
            </a:r>
            <a:r>
              <a:rPr lang="en-US" altLang="zh-TW" sz="2400" dirty="0"/>
              <a:t>= 2.92 × Q = 2.92 × 1 × 86.4 = 252kg/d (</a:t>
            </a:r>
            <a:r>
              <a:rPr lang="en-US" altLang="zh-TW" sz="2400" dirty="0" err="1"/>
              <a:t>BOD</a:t>
            </a:r>
            <a:r>
              <a:rPr lang="en-US" altLang="zh-TW" sz="2400" baseline="-25000" dirty="0" err="1"/>
              <a:t>u</a:t>
            </a:r>
            <a:r>
              <a:rPr lang="en-US" altLang="zh-TW" sz="2400" dirty="0"/>
              <a:t>) = 252/1.46 = 173kg/d(BOD</a:t>
            </a:r>
            <a:r>
              <a:rPr lang="en-US" altLang="zh-TW" sz="2400" baseline="-25000" dirty="0"/>
              <a:t>5</a:t>
            </a:r>
            <a:r>
              <a:rPr lang="en-US" altLang="zh-TW" sz="2400" dirty="0"/>
              <a:t>)</a:t>
            </a:r>
            <a:endParaRPr lang="zh-TW" altLang="zh-TW" sz="24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zh-TW" sz="2400" dirty="0"/>
              <a:t>必須扣除源頭河水夾帶下來之剩餘</a:t>
            </a:r>
            <a:r>
              <a:rPr lang="en-US" altLang="zh-TW" sz="2400" dirty="0"/>
              <a:t>BOD</a:t>
            </a:r>
            <a:r>
              <a:rPr lang="zh-TW" altLang="zh-TW" sz="2400" dirty="0"/>
              <a:t>量，所以容許排入之</a:t>
            </a:r>
            <a:r>
              <a:rPr lang="en-US" altLang="zh-TW" sz="2400" dirty="0"/>
              <a:t>BOD</a:t>
            </a:r>
            <a:r>
              <a:rPr lang="zh-TW" altLang="zh-TW" sz="2400" dirty="0"/>
              <a:t>量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TW" sz="2400" i="1" dirty="0"/>
              <a:t>L</a:t>
            </a:r>
            <a:r>
              <a:rPr lang="en-US" altLang="zh-TW" sz="2400" i="1" baseline="-25000" dirty="0"/>
              <a:t>a </a:t>
            </a:r>
            <a:r>
              <a:rPr lang="en-US" altLang="zh-TW" sz="2400" dirty="0"/>
              <a:t>= 173–(0.5 × 1 × 86.4) = </a:t>
            </a:r>
            <a:r>
              <a:rPr lang="en-US" altLang="zh-TW" sz="2400" dirty="0" smtClean="0"/>
              <a:t>130kg/d</a:t>
            </a:r>
            <a:endParaRPr lang="zh-TW" altLang="zh-TW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51</a:t>
            </a:fld>
            <a:endParaRPr lang="en-US" altLang="zh-TW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1403648" y="998310"/>
                <a:ext cx="4185694" cy="8465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TW" altLang="zh-TW" sz="2400" i="1" baseline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−1.26 </m:t>
                          </m:r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998310"/>
                <a:ext cx="4185694" cy="8465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31671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404" y="115886"/>
            <a:ext cx="8065020" cy="1512913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altLang="zh-TW" sz="2400" dirty="0" smtClean="0"/>
              <a:t>4)</a:t>
            </a:r>
            <a:r>
              <a:rPr lang="zh-TW" altLang="zh-TW" sz="2400" dirty="0" smtClean="0"/>
              <a:t>求</a:t>
            </a:r>
            <a:r>
              <a:rPr lang="zh-TW" altLang="zh-TW" sz="2400" dirty="0"/>
              <a:t>符合</a:t>
            </a:r>
            <a:r>
              <a:rPr lang="en-US" altLang="zh-TW" sz="2400" dirty="0"/>
              <a:t>DO</a:t>
            </a:r>
            <a:r>
              <a:rPr lang="zh-TW" altLang="zh-TW" sz="2400" dirty="0"/>
              <a:t>水質標準</a:t>
            </a:r>
            <a:r>
              <a:rPr lang="en-US" altLang="zh-TW" sz="2400" dirty="0"/>
              <a:t>5.5 mg/L</a:t>
            </a:r>
            <a:r>
              <a:rPr lang="zh-TW" altLang="zh-TW" sz="2400" dirty="0"/>
              <a:t>下之河水</a:t>
            </a:r>
            <a:r>
              <a:rPr lang="en-US" altLang="zh-TW" sz="2400" dirty="0"/>
              <a:t>DO</a:t>
            </a:r>
            <a:r>
              <a:rPr lang="zh-TW" altLang="zh-TW" sz="2400" dirty="0"/>
              <a:t>濃度變化</a:t>
            </a:r>
            <a:br>
              <a:rPr lang="zh-TW" altLang="zh-TW" sz="2400" dirty="0"/>
            </a:br>
            <a:r>
              <a:rPr lang="en-US" altLang="zh-TW" sz="2400" i="1" dirty="0" smtClean="0">
                <a:solidFill>
                  <a:schemeClr val="bg1"/>
                </a:solidFill>
              </a:rPr>
              <a:t>D</a:t>
            </a:r>
            <a:r>
              <a:rPr lang="en-US" altLang="zh-TW" sz="2400" baseline="-25000" dirty="0" smtClean="0">
                <a:solidFill>
                  <a:schemeClr val="bg1"/>
                </a:solidFill>
              </a:rPr>
              <a:t>0 </a:t>
            </a:r>
            <a:r>
              <a:rPr lang="en-US" altLang="zh-TW" sz="2400" dirty="0" smtClean="0">
                <a:solidFill>
                  <a:schemeClr val="bg1"/>
                </a:solidFill>
              </a:rPr>
              <a:t>= </a:t>
            </a:r>
            <a:r>
              <a:rPr lang="en-US" altLang="zh-TW" sz="2400" i="1" dirty="0" smtClean="0">
                <a:solidFill>
                  <a:schemeClr val="bg1"/>
                </a:solidFill>
              </a:rPr>
              <a:t>C</a:t>
            </a:r>
            <a:r>
              <a:rPr lang="en-US" altLang="zh-TW" sz="2400" i="1" baseline="-25000" dirty="0" smtClean="0">
                <a:solidFill>
                  <a:schemeClr val="bg1"/>
                </a:solidFill>
              </a:rPr>
              <a:t>s</a:t>
            </a:r>
            <a:r>
              <a:rPr lang="zh-TW" altLang="zh-TW" sz="2400" dirty="0" smtClean="0">
                <a:solidFill>
                  <a:schemeClr val="bg1"/>
                </a:solidFill>
              </a:rPr>
              <a:t>－</a:t>
            </a:r>
            <a:r>
              <a:rPr lang="en-US" altLang="zh-TW" sz="2400" i="1" dirty="0" smtClean="0">
                <a:solidFill>
                  <a:schemeClr val="bg1"/>
                </a:solidFill>
              </a:rPr>
              <a:t>C</a:t>
            </a:r>
            <a:r>
              <a:rPr lang="en-US" altLang="zh-TW" sz="2400" baseline="-25000" dirty="0" smtClean="0">
                <a:solidFill>
                  <a:schemeClr val="bg1"/>
                </a:solidFill>
              </a:rPr>
              <a:t>0 </a:t>
            </a:r>
            <a:r>
              <a:rPr lang="en-US" altLang="zh-TW" sz="2400" dirty="0" smtClean="0">
                <a:solidFill>
                  <a:schemeClr val="bg1"/>
                </a:solidFill>
              </a:rPr>
              <a:t>= 8.38</a:t>
            </a:r>
            <a:r>
              <a:rPr lang="zh-TW" altLang="zh-TW" sz="2400" dirty="0" smtClean="0">
                <a:solidFill>
                  <a:schemeClr val="bg1"/>
                </a:solidFill>
              </a:rPr>
              <a:t>－</a:t>
            </a:r>
            <a:r>
              <a:rPr lang="en-US" altLang="zh-TW" sz="2400" dirty="0" smtClean="0">
                <a:solidFill>
                  <a:schemeClr val="bg1"/>
                </a:solidFill>
              </a:rPr>
              <a:t>7 = 1.38 mg/L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2695" y="2550881"/>
            <a:ext cx="8402623" cy="976978"/>
          </a:xfrm>
        </p:spPr>
        <p:txBody>
          <a:bodyPr/>
          <a:lstStyle/>
          <a:p>
            <a:pPr lvl="0"/>
            <a:r>
              <a:rPr lang="en-US" altLang="zh-TW" sz="2400" b="0" i="1" dirty="0"/>
              <a:t>L</a:t>
            </a:r>
            <a:r>
              <a:rPr lang="en-US" altLang="zh-TW" sz="2400" b="0" baseline="-25000" dirty="0"/>
              <a:t>0 </a:t>
            </a:r>
            <a:r>
              <a:rPr lang="en-US" altLang="zh-TW" sz="2400" b="0" dirty="0"/>
              <a:t>= 2.92</a:t>
            </a:r>
            <a:r>
              <a:rPr lang="zh-TW" altLang="zh-TW" sz="2400" b="0" dirty="0"/>
              <a:t>和</a:t>
            </a:r>
            <a:r>
              <a:rPr lang="en-US" altLang="zh-TW" sz="2400" b="0" i="1" dirty="0"/>
              <a:t>L</a:t>
            </a:r>
            <a:r>
              <a:rPr lang="en-US" altLang="zh-TW" sz="2400" b="0" baseline="-25000" dirty="0"/>
              <a:t>0 </a:t>
            </a:r>
            <a:r>
              <a:rPr lang="en-US" altLang="zh-TW" sz="2400" b="0" dirty="0"/>
              <a:t>= 7.75mg/L</a:t>
            </a:r>
            <a:r>
              <a:rPr lang="zh-TW" altLang="zh-TW" sz="2400" b="0" dirty="0"/>
              <a:t>代入（</a:t>
            </a:r>
            <a:r>
              <a:rPr lang="en-US" altLang="zh-TW" sz="2400" b="0" dirty="0"/>
              <a:t>8.21</a:t>
            </a:r>
            <a:r>
              <a:rPr lang="zh-TW" altLang="zh-TW" sz="2400" b="0" dirty="0"/>
              <a:t>）式，</a:t>
            </a:r>
            <a:r>
              <a:rPr lang="en-US" altLang="zh-TW" sz="2400" b="0" i="1" dirty="0"/>
              <a:t>t </a:t>
            </a:r>
            <a:r>
              <a:rPr lang="en-US" altLang="zh-TW" sz="2400" b="0" dirty="0"/>
              <a:t>= </a:t>
            </a:r>
            <a:r>
              <a:rPr lang="en-US" altLang="zh-TW" sz="2400" b="0" i="1" dirty="0"/>
              <a:t>x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u </a:t>
            </a:r>
            <a:r>
              <a:rPr lang="en-US" altLang="zh-TW" sz="2400" b="0" dirty="0"/>
              <a:t>= </a:t>
            </a:r>
            <a:r>
              <a:rPr lang="en-US" altLang="zh-TW" sz="2400" b="0" i="1" dirty="0"/>
              <a:t>x</a:t>
            </a:r>
            <a:r>
              <a:rPr lang="en-US" altLang="zh-TW" sz="2400" b="0" dirty="0"/>
              <a:t>/(0.1 × 86.4)</a:t>
            </a:r>
            <a:r>
              <a:rPr lang="zh-TW" altLang="zh-TW" sz="2400" b="0" dirty="0"/>
              <a:t>，</a:t>
            </a:r>
            <a:r>
              <a:rPr lang="en-US" altLang="zh-TW" sz="2400" b="0" i="1" dirty="0"/>
              <a:t>x </a:t>
            </a:r>
            <a:r>
              <a:rPr lang="en-US" altLang="zh-TW" sz="2400" b="0" dirty="0"/>
              <a:t>= 0~5km</a:t>
            </a:r>
            <a:r>
              <a:rPr lang="zh-TW" altLang="zh-TW" sz="2400" b="0" dirty="0" smtClean="0"/>
              <a:t>，做圖。</a:t>
            </a:r>
            <a:endParaRPr lang="en-US" altLang="zh-TW" sz="2400" b="0" dirty="0" smtClean="0"/>
          </a:p>
          <a:p>
            <a:pPr lvl="0"/>
            <a:endParaRPr lang="zh-TW" altLang="en-US" sz="2400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52</a:t>
            </a:fld>
            <a:endParaRPr lang="en-US" altLang="zh-TW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1115616" y="1628799"/>
                <a:ext cx="7056783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1.26 </m:t>
                          </m:r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2.79−1.26</m:t>
                          </m:r>
                        </m:den>
                      </m:f>
                      <m:d>
                        <m:d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−1.26 </m:t>
                              </m:r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−2.79 </m:t>
                              </m:r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+ 1.38 </m:t>
                      </m:r>
                      <m:sSup>
                        <m:sSup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−2.79 </m:t>
                          </m:r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628799"/>
                <a:ext cx="7056783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圖表 6"/>
          <p:cNvGraphicFramePr/>
          <p:nvPr>
            <p:extLst>
              <p:ext uri="{D42A27DB-BD31-4B8C-83A1-F6EECF244321}">
                <p14:modId xmlns:p14="http://schemas.microsoft.com/office/powerpoint/2010/main" val="1759518780"/>
              </p:ext>
            </p:extLst>
          </p:nvPr>
        </p:nvGraphicFramePr>
        <p:xfrm>
          <a:off x="1475656" y="3527859"/>
          <a:ext cx="5544616" cy="3193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78553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077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zh-TW" sz="2800" dirty="0"/>
              <a:t>河水</a:t>
            </a:r>
            <a:r>
              <a:rPr lang="en-US" altLang="zh-TW" sz="2800" dirty="0"/>
              <a:t>DO</a:t>
            </a:r>
            <a:r>
              <a:rPr lang="zh-TW" altLang="zh-TW" sz="2800" dirty="0"/>
              <a:t>不得少於</a:t>
            </a:r>
            <a:r>
              <a:rPr lang="en-US" altLang="zh-TW" sz="2800" dirty="0"/>
              <a:t>5.5mg/L</a:t>
            </a:r>
            <a:r>
              <a:rPr lang="zh-TW" altLang="zh-TW" sz="2800" dirty="0"/>
              <a:t>，當污水流入混和後之</a:t>
            </a:r>
            <a:r>
              <a:rPr lang="en-US" altLang="zh-TW" sz="2800" dirty="0" err="1"/>
              <a:t>BOD</a:t>
            </a:r>
            <a:r>
              <a:rPr lang="en-US" altLang="zh-TW" sz="2800" baseline="-25000" dirty="0" err="1"/>
              <a:t>u</a:t>
            </a:r>
            <a:r>
              <a:rPr lang="en-US" altLang="zh-TW" sz="2800" baseline="-25000" dirty="0"/>
              <a:t> </a:t>
            </a:r>
            <a:r>
              <a:rPr lang="en-US" altLang="zh-TW" sz="2800" dirty="0"/>
              <a:t>= 7.75mg/L</a:t>
            </a:r>
            <a:r>
              <a:rPr lang="zh-TW" altLang="zh-TW" sz="2800" dirty="0"/>
              <a:t>時，在</a:t>
            </a:r>
            <a:r>
              <a:rPr lang="en-US" altLang="zh-TW" sz="2800" dirty="0"/>
              <a:t>3.5km</a:t>
            </a:r>
            <a:r>
              <a:rPr lang="zh-TW" altLang="zh-TW" sz="2800" dirty="0"/>
              <a:t>處之</a:t>
            </a:r>
            <a:r>
              <a:rPr lang="en-US" altLang="zh-TW" sz="2800" i="1" dirty="0"/>
              <a:t>C</a:t>
            </a:r>
            <a:r>
              <a:rPr lang="en-US" altLang="zh-TW" sz="2800" i="1" baseline="-25000" dirty="0"/>
              <a:t>c </a:t>
            </a:r>
            <a:r>
              <a:rPr lang="en-US" altLang="zh-TW" sz="2800" dirty="0"/>
              <a:t>= 5.5mg/L</a:t>
            </a:r>
            <a:r>
              <a:rPr lang="zh-TW" altLang="zh-TW" sz="2800" dirty="0"/>
              <a:t>。所以若以</a:t>
            </a:r>
            <a:r>
              <a:rPr lang="en-US" altLang="zh-TW" sz="2800" dirty="0"/>
              <a:t>DO</a:t>
            </a:r>
            <a:r>
              <a:rPr lang="zh-TW" altLang="zh-TW" sz="2800" dirty="0"/>
              <a:t>為水質標準時，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dirty="0"/>
              <a:t>LC</a:t>
            </a:r>
            <a:r>
              <a:rPr lang="en-US" altLang="zh-TW" sz="2800" baseline="-25000" dirty="0"/>
              <a:t>(DO) </a:t>
            </a:r>
            <a:r>
              <a:rPr lang="en-US" altLang="zh-TW" sz="2800" dirty="0"/>
              <a:t>= 7.75 × Q = 7.75 × 1 × 86.4 = 670 kg/d(</a:t>
            </a:r>
            <a:r>
              <a:rPr lang="en-US" altLang="zh-TW" sz="2800" dirty="0" err="1"/>
              <a:t>BOD</a:t>
            </a:r>
            <a:r>
              <a:rPr lang="en-US" altLang="zh-TW" sz="2800" baseline="-25000" dirty="0" err="1"/>
              <a:t>u</a:t>
            </a:r>
            <a:r>
              <a:rPr lang="en-US" altLang="zh-TW" sz="2800" dirty="0"/>
              <a:t>) = 670/1.46 = 460kg/d(BOD</a:t>
            </a:r>
            <a:r>
              <a:rPr lang="en-US" altLang="zh-TW" sz="2800" baseline="-25000" dirty="0"/>
              <a:t>5</a:t>
            </a:r>
            <a:r>
              <a:rPr lang="en-US" altLang="zh-TW" sz="2800" dirty="0"/>
              <a:t>)</a:t>
            </a:r>
            <a:endParaRPr lang="zh-TW" altLang="zh-TW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zh-TW" sz="2800" dirty="0" smtClean="0"/>
              <a:t>可</a:t>
            </a:r>
            <a:r>
              <a:rPr lang="zh-TW" altLang="zh-TW" sz="2800" dirty="0"/>
              <a:t>容許排入之</a:t>
            </a:r>
            <a:r>
              <a:rPr lang="en-US" altLang="zh-TW" sz="2800" dirty="0"/>
              <a:t>BOD</a:t>
            </a:r>
            <a:r>
              <a:rPr lang="en-US" altLang="zh-TW" sz="2800" baseline="-25000" dirty="0"/>
              <a:t>5</a:t>
            </a:r>
            <a:r>
              <a:rPr lang="zh-TW" altLang="zh-TW" sz="2800" dirty="0"/>
              <a:t>量。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i="1" dirty="0"/>
              <a:t>L</a:t>
            </a:r>
            <a:r>
              <a:rPr lang="en-US" altLang="zh-TW" sz="2800" i="1" baseline="-25000" dirty="0"/>
              <a:t>a </a:t>
            </a:r>
            <a:r>
              <a:rPr lang="en-US" altLang="zh-TW" sz="2800" dirty="0"/>
              <a:t>= 460 – (0.5 × 1 × 86.4) = 417kg/d</a:t>
            </a:r>
            <a:endParaRPr lang="zh-TW" altLang="zh-TW" sz="2800" dirty="0"/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dirty="0" smtClean="0">
                <a:solidFill>
                  <a:srgbClr val="92D050"/>
                </a:solidFill>
              </a:rPr>
              <a:t>5)</a:t>
            </a:r>
            <a:r>
              <a:rPr lang="zh-TW" altLang="zh-TW" sz="2800" dirty="0">
                <a:solidFill>
                  <a:srgbClr val="92D050"/>
                </a:solidFill>
              </a:rPr>
              <a:t>最後河水之承受</a:t>
            </a:r>
            <a:r>
              <a:rPr lang="zh-TW" altLang="zh-TW" sz="2800" dirty="0" smtClean="0">
                <a:solidFill>
                  <a:srgbClr val="92D050"/>
                </a:solidFill>
              </a:rPr>
              <a:t>負荷</a:t>
            </a:r>
            <a:endParaRPr lang="en-US" altLang="zh-TW" sz="2800" dirty="0" smtClean="0">
              <a:solidFill>
                <a:srgbClr val="92D05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TW" sz="2800" dirty="0" smtClean="0"/>
              <a:t>LC</a:t>
            </a:r>
            <a:r>
              <a:rPr lang="zh-TW" altLang="zh-TW" sz="2800" baseline="-25000" dirty="0"/>
              <a:t>（</a:t>
            </a:r>
            <a:r>
              <a:rPr lang="en-US" altLang="zh-TW" sz="2800" baseline="-25000" dirty="0"/>
              <a:t>BOD5</a:t>
            </a:r>
            <a:r>
              <a:rPr lang="zh-TW" altLang="zh-TW" sz="2800" baseline="-25000" dirty="0"/>
              <a:t>）</a:t>
            </a:r>
            <a:r>
              <a:rPr lang="en-US" altLang="zh-TW" sz="2800" dirty="0"/>
              <a:t>=173 kg/d</a:t>
            </a:r>
            <a:endParaRPr lang="zh-TW" altLang="zh-TW" sz="2800" dirty="0">
              <a:solidFill>
                <a:srgbClr val="92D05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53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27586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4543" y="404664"/>
            <a:ext cx="7921004" cy="863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sz="3200" dirty="0"/>
              <a:t>8.5.3</a:t>
            </a:r>
            <a:r>
              <a:rPr lang="zh-TW" altLang="zh-TW" sz="3200" dirty="0"/>
              <a:t>　負荷延時曲線法（</a:t>
            </a:r>
            <a:r>
              <a:rPr lang="en-US" altLang="zh-TW" sz="3200" dirty="0"/>
              <a:t>Load Duration </a:t>
            </a:r>
            <a:r>
              <a:rPr lang="en-US" altLang="zh-TW" sz="3200" dirty="0" err="1"/>
              <a:t>Durve</a:t>
            </a:r>
            <a:r>
              <a:rPr lang="en-US" altLang="zh-TW" sz="3200" dirty="0"/>
              <a:t>, LDC</a:t>
            </a:r>
            <a:r>
              <a:rPr lang="zh-TW" altLang="zh-TW" sz="3200" dirty="0"/>
              <a:t>）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132855"/>
            <a:ext cx="8229600" cy="4175869"/>
          </a:xfrm>
        </p:spPr>
        <p:txBody>
          <a:bodyPr/>
          <a:lstStyle/>
          <a:p>
            <a:r>
              <a:rPr lang="zh-TW" altLang="en-US" dirty="0" smtClean="0"/>
              <a:t>略。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54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43622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標題 1"/>
          <p:cNvSpPr>
            <a:spLocks noGrp="1"/>
          </p:cNvSpPr>
          <p:nvPr>
            <p:ph type="title"/>
          </p:nvPr>
        </p:nvSpPr>
        <p:spPr>
          <a:xfrm>
            <a:off x="611188" y="187325"/>
            <a:ext cx="8532812" cy="1081088"/>
          </a:xfrm>
        </p:spPr>
        <p:txBody>
          <a:bodyPr/>
          <a:lstStyle/>
          <a:p>
            <a:r>
              <a:rPr lang="en-US" altLang="zh-TW" sz="3200" smtClean="0"/>
              <a:t>8.6</a:t>
            </a:r>
            <a:r>
              <a:rPr lang="zh-TW" altLang="zh-TW" sz="3200" smtClean="0"/>
              <a:t>總量分配</a:t>
            </a:r>
            <a:r>
              <a:rPr lang="en-US" altLang="zh-TW" sz="3200" smtClean="0"/>
              <a:t>(waste allocation)</a:t>
            </a:r>
            <a:r>
              <a:rPr lang="zh-TW" altLang="zh-TW" sz="3200" smtClean="0"/>
              <a:t/>
            </a:r>
            <a:br>
              <a:rPr lang="zh-TW" altLang="zh-TW" sz="3200" smtClean="0"/>
            </a:br>
            <a:endParaRPr lang="zh-TW" altLang="en-US" sz="3200" smtClean="0"/>
          </a:p>
        </p:txBody>
      </p:sp>
      <p:sp>
        <p:nvSpPr>
          <p:cNvPr id="49155" name="內容版面配置區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5040312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>
                <a:solidFill>
                  <a:srgbClr val="FFFF00"/>
                </a:solidFill>
              </a:rPr>
              <a:t>8.6.1</a:t>
            </a:r>
            <a:r>
              <a:rPr lang="zh-TW" altLang="zh-TW" dirty="0" smtClean="0">
                <a:solidFill>
                  <a:srgbClr val="FFFF00"/>
                </a:solidFill>
              </a:rPr>
              <a:t>總量分配考慮因子</a:t>
            </a:r>
            <a:endParaRPr lang="zh-TW" altLang="en-US" dirty="0" smtClean="0">
              <a:solidFill>
                <a:srgbClr val="FFFF0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TW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(1)</a:t>
            </a:r>
            <a:r>
              <a:rPr lang="zh-TW" altLang="zh-TW" dirty="0" smtClean="0"/>
              <a:t>污染源之位置及其污染貢獻度 </a:t>
            </a:r>
            <a:endParaRPr lang="en-US" altLang="zh-TW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(2)</a:t>
            </a:r>
            <a:r>
              <a:rPr lang="zh-TW" altLang="zh-TW" dirty="0" smtClean="0"/>
              <a:t>關鍵指標污染物之訂定</a:t>
            </a:r>
            <a:endParaRPr lang="en-US" altLang="zh-TW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(3)</a:t>
            </a:r>
            <a:r>
              <a:rPr lang="zh-TW" altLang="zh-TW" dirty="0" smtClean="0"/>
              <a:t>所需削減污染量之可行性</a:t>
            </a:r>
            <a:endParaRPr lang="en-US" altLang="zh-TW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(4)</a:t>
            </a:r>
            <a:r>
              <a:rPr lang="zh-TW" altLang="zh-TW" dirty="0" smtClean="0"/>
              <a:t>各污染源間之分配公平性</a:t>
            </a:r>
            <a:endParaRPr lang="en-US" altLang="zh-TW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(5)</a:t>
            </a:r>
            <a:r>
              <a:rPr lang="zh-TW" altLang="zh-TW" dirty="0" smtClean="0"/>
              <a:t>執行中或計畫中之控制措施</a:t>
            </a:r>
            <a:endParaRPr lang="en-US" altLang="zh-TW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(6)</a:t>
            </a:r>
            <a:r>
              <a:rPr lang="zh-TW" altLang="zh-TW" dirty="0" smtClean="0"/>
              <a:t>利益關係人之權益</a:t>
            </a:r>
            <a:endParaRPr lang="zh-TW" altLang="en-US" dirty="0" smtClean="0"/>
          </a:p>
        </p:txBody>
      </p:sp>
      <p:sp>
        <p:nvSpPr>
          <p:cNvPr id="49156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7454B9-7F71-4A0C-AFF3-A8F998EDB4AC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標題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675687" cy="863600"/>
          </a:xfrm>
        </p:spPr>
        <p:txBody>
          <a:bodyPr/>
          <a:lstStyle/>
          <a:p>
            <a:r>
              <a:rPr lang="en-US" altLang="zh-TW" sz="3200" smtClean="0"/>
              <a:t>8.6.2</a:t>
            </a:r>
            <a:r>
              <a:rPr lang="zh-TW" altLang="zh-TW" sz="3200" smtClean="0"/>
              <a:t>容許排放量分配方法</a:t>
            </a:r>
            <a:endParaRPr lang="zh-TW" altLang="en-US" sz="3200" smtClean="0"/>
          </a:p>
        </p:txBody>
      </p:sp>
      <p:sp>
        <p:nvSpPr>
          <p:cNvPr id="5017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1.</a:t>
            </a:r>
            <a:r>
              <a:rPr lang="zh-TW" altLang="zh-TW" dirty="0" smtClean="0"/>
              <a:t>等去除率法</a:t>
            </a:r>
            <a:r>
              <a:rPr lang="en-US" altLang="zh-TW" dirty="0" smtClean="0"/>
              <a:t>(uniform treatment)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2.</a:t>
            </a:r>
            <a:r>
              <a:rPr lang="zh-TW" altLang="zh-TW" dirty="0" smtClean="0"/>
              <a:t>分區等去除率法</a:t>
            </a:r>
            <a:r>
              <a:rPr lang="en-US" altLang="zh-TW" dirty="0" smtClean="0"/>
              <a:t>(zoon uniform treatment)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3.</a:t>
            </a:r>
            <a:r>
              <a:rPr lang="zh-TW" altLang="zh-TW" dirty="0" smtClean="0"/>
              <a:t>等排放濃度法</a:t>
            </a:r>
            <a:r>
              <a:rPr lang="en-US" altLang="zh-TW" dirty="0" smtClean="0"/>
              <a:t>(uniform discharge)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4.</a:t>
            </a:r>
            <a:r>
              <a:rPr lang="zh-TW" altLang="zh-TW" dirty="0" smtClean="0"/>
              <a:t>等比例去除率法</a:t>
            </a:r>
            <a:r>
              <a:rPr lang="en-US" altLang="zh-TW" dirty="0" smtClean="0"/>
              <a:t>(proportional discharge)</a:t>
            </a:r>
            <a:endParaRPr lang="zh-TW" altLang="zh-TW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5.</a:t>
            </a:r>
            <a:r>
              <a:rPr lang="zh-TW" altLang="zh-TW" dirty="0" smtClean="0"/>
              <a:t>排放量比例分配法</a:t>
            </a:r>
            <a:endParaRPr lang="en-US" altLang="zh-TW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6.</a:t>
            </a:r>
            <a:r>
              <a:rPr lang="zh-TW" altLang="zh-TW" dirty="0" smtClean="0"/>
              <a:t>最小總處理成本法</a:t>
            </a:r>
            <a:r>
              <a:rPr lang="en-US" altLang="zh-TW" dirty="0" smtClean="0"/>
              <a:t>(least treatment cost)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dirty="0" smtClean="0"/>
              <a:t>7.</a:t>
            </a:r>
            <a:r>
              <a:rPr lang="zh-TW" altLang="zh-TW" dirty="0" smtClean="0"/>
              <a:t>行政協調分配法</a:t>
            </a:r>
            <a:endParaRPr lang="zh-TW" altLang="en-US" dirty="0" smtClean="0"/>
          </a:p>
        </p:txBody>
      </p:sp>
      <p:sp>
        <p:nvSpPr>
          <p:cNvPr id="50180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6236DC1-FA04-466B-9E2A-1B3B44F61317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smtClean="0"/>
              <a:t>8.6.3</a:t>
            </a:r>
            <a:r>
              <a:rPr lang="zh-TW" altLang="en-US" sz="3200" smtClean="0"/>
              <a:t>流域</a:t>
            </a:r>
            <a:r>
              <a:rPr lang="zh-TW" altLang="zh-TW" sz="3200" smtClean="0"/>
              <a:t>分配</a:t>
            </a:r>
            <a:endParaRPr lang="zh-TW" altLang="en-US" sz="3200" smtClean="0"/>
          </a:p>
        </p:txBody>
      </p:sp>
      <p:sp>
        <p:nvSpPr>
          <p:cNvPr id="51203" name="內容版面配置區 2"/>
          <p:cNvSpPr>
            <a:spLocks noGrp="1"/>
          </p:cNvSpPr>
          <p:nvPr>
            <p:ph idx="1"/>
          </p:nvPr>
        </p:nvSpPr>
        <p:spPr>
          <a:xfrm>
            <a:off x="395288" y="981075"/>
            <a:ext cx="8229600" cy="1223963"/>
          </a:xfrm>
        </p:spPr>
        <p:txBody>
          <a:bodyPr/>
          <a:lstStyle/>
          <a:p>
            <a:r>
              <a:rPr lang="en-US" altLang="zh-TW" sz="2400" smtClean="0"/>
              <a:t>1.</a:t>
            </a:r>
            <a:r>
              <a:rPr lang="zh-TW" altLang="zh-TW" sz="2400" smtClean="0"/>
              <a:t>等</a:t>
            </a:r>
            <a:r>
              <a:rPr lang="zh-TW" altLang="en-US" sz="2400" smtClean="0"/>
              <a:t>比例分配</a:t>
            </a:r>
            <a:r>
              <a:rPr lang="zh-TW" altLang="zh-TW" sz="2400" smtClean="0"/>
              <a:t>法</a:t>
            </a:r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CCF8EC-A781-4E07-9C92-FC8967101595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 bwMode="auto">
          <a:xfrm>
            <a:off x="231775" y="4960938"/>
            <a:ext cx="8964613" cy="863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333333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Arial" charset="0"/>
                <a:ea typeface="標楷體" pitchFamily="65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Arial" charset="0"/>
                <a:ea typeface="標楷體" pitchFamily="65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Arial" charset="0"/>
                <a:ea typeface="標楷體" pitchFamily="65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Arial" charset="0"/>
                <a:ea typeface="標楷體" pitchFamily="65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Arial" charset="0"/>
                <a:ea typeface="標楷體" pitchFamily="65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Arial" charset="0"/>
                <a:ea typeface="標楷體" pitchFamily="65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Arial" charset="0"/>
                <a:ea typeface="標楷體" pitchFamily="65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FFFF00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r>
              <a:rPr lang="en-US" altLang="zh-TW" sz="2800" kern="0" baseline="0" smtClean="0"/>
              <a:t>(1)</a:t>
            </a:r>
            <a:r>
              <a:rPr lang="zh-TW" altLang="zh-TW" sz="2800" kern="0" baseline="0" smtClean="0"/>
              <a:t>目標函數為</a:t>
            </a:r>
            <a:endParaRPr lang="zh-TW" altLang="en-US" sz="2800" kern="0" baseline="0" dirty="0" smtClean="0"/>
          </a:p>
        </p:txBody>
      </p:sp>
      <p:sp>
        <p:nvSpPr>
          <p:cNvPr id="4" name="矩形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69070" y="5211380"/>
            <a:ext cx="1751002" cy="790729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zh-TW" altLang="en-US">
                <a:noFill/>
                <a:latin typeface="Arial" charset="0"/>
              </a:rPr>
              <a:t> </a:t>
            </a:r>
          </a:p>
        </p:txBody>
      </p:sp>
      <p:pic>
        <p:nvPicPr>
          <p:cNvPr id="5120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2403475"/>
            <a:ext cx="755015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字方塊 1"/>
              <p:cNvSpPr txBox="1"/>
              <p:nvPr/>
            </p:nvSpPr>
            <p:spPr>
              <a:xfrm>
                <a:off x="4294356" y="3294983"/>
                <a:ext cx="637349" cy="26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TW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altLang="zh-TW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altLang="zh-TW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356" y="3294983"/>
                <a:ext cx="637349" cy="268034"/>
              </a:xfrm>
              <a:prstGeom prst="rect">
                <a:avLst/>
              </a:prstGeom>
              <a:blipFill>
                <a:blip r:embed="rId4"/>
                <a:stretch>
                  <a:fillRect l="-5714" t="-3488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24815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400" dirty="0" smtClean="0">
                <a:solidFill>
                  <a:srgbClr val="FFFF00"/>
                </a:solidFill>
              </a:rPr>
              <a:t>(</a:t>
            </a:r>
            <a:r>
              <a:rPr lang="en-US" altLang="zh-TW" sz="2400" dirty="0">
                <a:solidFill>
                  <a:srgbClr val="FFFF00"/>
                </a:solidFill>
              </a:rPr>
              <a:t>2)</a:t>
            </a:r>
            <a:r>
              <a:rPr lang="zh-TW" altLang="zh-TW" sz="2400" dirty="0">
                <a:solidFill>
                  <a:srgbClr val="FFFF00"/>
                </a:solidFill>
              </a:rPr>
              <a:t>限制條件有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400" dirty="0" smtClean="0"/>
              <a:t> a.</a:t>
            </a:r>
            <a:r>
              <a:rPr lang="zh-TW" altLang="zh-TW" sz="2400" dirty="0"/>
              <a:t>水質基準點之水質標準限制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2400" dirty="0"/>
              <a:t>C</a:t>
            </a:r>
            <a:r>
              <a:rPr lang="en-US" altLang="zh-TW" sz="2400" baseline="-25000" dirty="0"/>
              <a:t>i</a:t>
            </a:r>
            <a:r>
              <a:rPr lang="zh-TW" altLang="zh-TW" sz="2400" dirty="0" smtClean="0"/>
              <a:t>≦</a:t>
            </a:r>
            <a:r>
              <a:rPr lang="en-US" altLang="zh-TW" sz="2400" dirty="0" smtClean="0"/>
              <a:t>S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/>
              <a:t>	</a:t>
            </a:r>
            <a:r>
              <a:rPr lang="en-US" altLang="zh-TW" sz="2400" dirty="0" smtClean="0"/>
              <a:t>             </a:t>
            </a:r>
            <a:r>
              <a:rPr lang="en-US" altLang="zh-TW" sz="2400" dirty="0"/>
              <a:t>	</a:t>
            </a:r>
            <a:endParaRPr lang="en-US" altLang="zh-TW" sz="2400" dirty="0" smtClean="0"/>
          </a:p>
          <a:p>
            <a:pPr marL="0" indent="0">
              <a:buNone/>
              <a:defRPr/>
            </a:pPr>
            <a:r>
              <a:rPr lang="en-US" altLang="zh-TW" sz="2400" dirty="0" smtClean="0"/>
              <a:t>C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/>
              <a:t>:</a:t>
            </a:r>
            <a:r>
              <a:rPr lang="zh-TW" altLang="zh-TW" sz="2400" dirty="0" smtClean="0"/>
              <a:t>第</a:t>
            </a:r>
            <a:r>
              <a:rPr lang="zh-TW" altLang="en-US" sz="2400" dirty="0" smtClean="0"/>
              <a:t>河段</a:t>
            </a:r>
            <a:r>
              <a:rPr lang="zh-TW" altLang="zh-TW" sz="2400" dirty="0" smtClean="0"/>
              <a:t>上</a:t>
            </a:r>
            <a:r>
              <a:rPr lang="zh-TW" altLang="zh-TW" sz="2400" dirty="0"/>
              <a:t>游河中之污染物濃度</a:t>
            </a:r>
          </a:p>
          <a:p>
            <a:pPr marL="0" indent="0">
              <a:buNone/>
              <a:defRPr/>
            </a:pPr>
            <a:r>
              <a:rPr lang="en-US" altLang="zh-TW" sz="2400" dirty="0" smtClean="0"/>
              <a:t>S</a:t>
            </a:r>
            <a:r>
              <a:rPr lang="en-US" altLang="zh-TW" sz="2400" baseline="-25000" dirty="0" smtClean="0"/>
              <a:t>i</a:t>
            </a:r>
            <a:r>
              <a:rPr lang="zh-TW" altLang="zh-TW" sz="2400" dirty="0"/>
              <a:t>：第</a:t>
            </a:r>
            <a:r>
              <a:rPr lang="en-US" altLang="zh-TW" sz="2400" dirty="0" err="1" smtClean="0"/>
              <a:t>i</a:t>
            </a:r>
            <a:r>
              <a:rPr lang="zh-TW" altLang="en-US" sz="2400" dirty="0" smtClean="0"/>
              <a:t>河段</a:t>
            </a:r>
            <a:r>
              <a:rPr lang="zh-TW" altLang="zh-TW" sz="2400" dirty="0" smtClean="0"/>
              <a:t>水質</a:t>
            </a:r>
            <a:r>
              <a:rPr lang="zh-TW" altLang="zh-TW" sz="2400" dirty="0"/>
              <a:t>標準</a:t>
            </a:r>
            <a:r>
              <a:rPr lang="en-US" altLang="zh-TW" sz="2400" dirty="0"/>
              <a:t>(</a:t>
            </a:r>
            <a:r>
              <a:rPr lang="zh-TW" altLang="zh-TW" sz="2400" dirty="0"/>
              <a:t>為已知值</a:t>
            </a:r>
            <a:r>
              <a:rPr lang="en-US" altLang="zh-TW" sz="2400" dirty="0"/>
              <a:t>)</a:t>
            </a:r>
            <a:endParaRPr lang="zh-TW" altLang="zh-TW" sz="24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400" dirty="0"/>
              <a:t>b</a:t>
            </a:r>
            <a:r>
              <a:rPr lang="en-US" altLang="zh-TW" sz="2400" dirty="0" smtClean="0"/>
              <a:t>.</a:t>
            </a:r>
            <a:r>
              <a:rPr lang="zh-TW" altLang="zh-TW" sz="2400" dirty="0"/>
              <a:t>河川自淨作用之限制</a:t>
            </a:r>
          </a:p>
          <a:p>
            <a:pPr marL="0" indent="0">
              <a:buNone/>
              <a:defRPr/>
            </a:pPr>
            <a:r>
              <a:rPr lang="zh-TW" altLang="zh-TW" sz="2400" dirty="0" smtClean="0"/>
              <a:t>非</a:t>
            </a:r>
            <a:r>
              <a:rPr lang="zh-TW" altLang="zh-TW" sz="2400" dirty="0"/>
              <a:t>感潮</a:t>
            </a:r>
            <a:r>
              <a:rPr lang="zh-TW" altLang="zh-TW" sz="2400" dirty="0" smtClean="0"/>
              <a:t>段</a:t>
            </a:r>
            <a:endParaRPr lang="en-US" altLang="zh-TW" sz="2400" dirty="0" smtClean="0"/>
          </a:p>
          <a:p>
            <a:pPr marL="0" indent="0">
              <a:buNone/>
              <a:defRPr/>
            </a:pPr>
            <a:r>
              <a:rPr lang="en-US" altLang="zh-TW" sz="2400" dirty="0"/>
              <a:t>		</a:t>
            </a:r>
            <a:endParaRPr lang="zh-TW" altLang="zh-TW" sz="2400" dirty="0"/>
          </a:p>
          <a:p>
            <a:pPr marL="0" indent="0">
              <a:buNone/>
              <a:defRPr/>
            </a:pPr>
            <a:r>
              <a:rPr lang="zh-TW" altLang="zh-TW" sz="2400" dirty="0" smtClean="0"/>
              <a:t>感</a:t>
            </a:r>
            <a:r>
              <a:rPr lang="zh-TW" altLang="zh-TW" sz="2400" dirty="0"/>
              <a:t>潮段</a:t>
            </a:r>
            <a:r>
              <a:rPr lang="en-US" altLang="zh-TW" sz="2400" dirty="0"/>
              <a:t>			</a:t>
            </a:r>
            <a:endParaRPr lang="zh-TW" altLang="zh-TW" sz="2400" dirty="0"/>
          </a:p>
          <a:p>
            <a:pPr>
              <a:defRPr/>
            </a:pPr>
            <a:endParaRPr lang="zh-TW" altLang="en-US" sz="2400" dirty="0"/>
          </a:p>
        </p:txBody>
      </p:sp>
      <p:sp>
        <p:nvSpPr>
          <p:cNvPr id="52227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30ED661-1E4B-4AEE-A271-B362D54C831B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522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sp>
        <p:nvSpPr>
          <p:cNvPr id="522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sp>
        <p:nvSpPr>
          <p:cNvPr id="5223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sp>
        <p:nvSpPr>
          <p:cNvPr id="52232" name="Rectangle 1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sp>
        <p:nvSpPr>
          <p:cNvPr id="5223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graphicFrame>
        <p:nvGraphicFramePr>
          <p:cNvPr id="52234" name="物件 4"/>
          <p:cNvGraphicFramePr>
            <a:graphicFrameLocks noChangeAspect="1"/>
          </p:cNvGraphicFramePr>
          <p:nvPr/>
        </p:nvGraphicFramePr>
        <p:xfrm>
          <a:off x="2484438" y="3933825"/>
          <a:ext cx="3568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5" name="方程式" r:id="rId4" imgW="1993900" imgH="241300" progId="Equation.3">
                  <p:embed/>
                </p:oleObj>
              </mc:Choice>
              <mc:Fallback>
                <p:oleObj name="方程式" r:id="rId4" imgW="1993900" imgH="241300" progId="Equation.3">
                  <p:embed/>
                  <p:pic>
                    <p:nvPicPr>
                      <p:cNvPr id="0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933825"/>
                        <a:ext cx="3568700" cy="431800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graphicFrame>
        <p:nvGraphicFramePr>
          <p:cNvPr id="52236" name="物件 6"/>
          <p:cNvGraphicFramePr>
            <a:graphicFrameLocks noChangeAspect="1"/>
          </p:cNvGraphicFramePr>
          <p:nvPr/>
        </p:nvGraphicFramePr>
        <p:xfrm>
          <a:off x="2268538" y="4868863"/>
          <a:ext cx="40608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6" name="方程式" r:id="rId6" imgW="2794000" imgH="495300" progId="Equation.3">
                  <p:embed/>
                </p:oleObj>
              </mc:Choice>
              <mc:Fallback>
                <p:oleObj name="方程式" r:id="rId6" imgW="2794000" imgH="495300" progId="Equation.3">
                  <p:embed/>
                  <p:pic>
                    <p:nvPicPr>
                      <p:cNvPr id="0" name="物件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868863"/>
                        <a:ext cx="4060825" cy="72072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800000"/>
              </a:solidFill>
            </a:endParaRPr>
          </a:p>
        </p:txBody>
      </p:sp>
      <p:graphicFrame>
        <p:nvGraphicFramePr>
          <p:cNvPr id="52238" name="物件 8"/>
          <p:cNvGraphicFramePr>
            <a:graphicFrameLocks noChangeAspect="1"/>
          </p:cNvGraphicFramePr>
          <p:nvPr/>
        </p:nvGraphicFramePr>
        <p:xfrm>
          <a:off x="2411413" y="5732463"/>
          <a:ext cx="16891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7" name="方程式" r:id="rId8" imgW="1155199" imgH="495085" progId="Equation.3">
                  <p:embed/>
                </p:oleObj>
              </mc:Choice>
              <mc:Fallback>
                <p:oleObj name="方程式" r:id="rId8" imgW="1155199" imgH="495085" progId="Equation.3">
                  <p:embed/>
                  <p:pic>
                    <p:nvPicPr>
                      <p:cNvPr id="0" name="物件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5732463"/>
                        <a:ext cx="1689100" cy="72072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內容版面配置區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472112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800" dirty="0"/>
              <a:t>c</a:t>
            </a:r>
            <a:r>
              <a:rPr lang="en-US" altLang="zh-TW" sz="2800" dirty="0" smtClean="0"/>
              <a:t>.</a:t>
            </a:r>
            <a:r>
              <a:rPr lang="zh-TW" altLang="zh-TW" sz="2800" dirty="0" smtClean="0"/>
              <a:t>容許排入污染負荷與流達污染量等比例之限制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800" i="1" dirty="0" smtClean="0"/>
              <a:t>W</a:t>
            </a:r>
            <a:r>
              <a:rPr lang="en-US" altLang="zh-TW" sz="2800" baseline="-25000" dirty="0" smtClean="0"/>
              <a:t>i</a:t>
            </a:r>
            <a:r>
              <a:rPr lang="en-US" altLang="zh-TW" sz="2800" dirty="0" smtClean="0"/>
              <a:t>=</a:t>
            </a:r>
            <a:r>
              <a:rPr lang="zh-TW" altLang="zh-TW" sz="2800" dirty="0" smtClean="0"/>
              <a:t>第</a:t>
            </a:r>
            <a:r>
              <a:rPr lang="en-US" altLang="zh-TW" sz="2800" dirty="0" err="1" smtClean="0"/>
              <a:t>i</a:t>
            </a:r>
            <a:r>
              <a:rPr lang="zh-TW" altLang="zh-TW" sz="2800" dirty="0" smtClean="0"/>
              <a:t>個段流達之污染量。</a:t>
            </a:r>
            <a:endParaRPr lang="en-US" altLang="zh-TW" sz="2800" dirty="0" smtClean="0"/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en-US" altLang="zh-TW" sz="2800" i="1" dirty="0" smtClean="0"/>
              <a:t>A</a:t>
            </a:r>
            <a:r>
              <a:rPr lang="en-US" altLang="zh-TW" sz="2800" baseline="-25000" dirty="0" smtClean="0"/>
              <a:t>i</a:t>
            </a:r>
            <a:r>
              <a:rPr lang="en-US" altLang="zh-TW" sz="2800" dirty="0" smtClean="0"/>
              <a:t>/</a:t>
            </a:r>
            <a:r>
              <a:rPr lang="en-US" altLang="zh-TW" sz="2800" i="1" dirty="0" smtClean="0"/>
              <a:t>W</a:t>
            </a:r>
            <a:r>
              <a:rPr lang="en-US" altLang="zh-TW" sz="2800" baseline="-25000" dirty="0" smtClean="0"/>
              <a:t>i</a:t>
            </a:r>
            <a:r>
              <a:rPr lang="en-US" altLang="zh-TW" sz="2800" dirty="0" smtClean="0"/>
              <a:t>=a</a:t>
            </a:r>
            <a:endParaRPr lang="zh-TW" altLang="zh-TW" sz="2800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800" dirty="0" smtClean="0"/>
              <a:t>4.</a:t>
            </a:r>
            <a:r>
              <a:rPr lang="zh-TW" altLang="zh-TW" sz="2800" dirty="0" smtClean="0"/>
              <a:t>流達污染量等於涵容能力之限制：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en-US" altLang="zh-TW" sz="2800" i="1" dirty="0" smtClean="0"/>
              <a:t>A</a:t>
            </a:r>
            <a:r>
              <a:rPr lang="en-US" altLang="zh-TW" sz="2800" baseline="-25000" dirty="0" smtClean="0"/>
              <a:t>i</a:t>
            </a:r>
            <a:r>
              <a:rPr lang="zh-TW" altLang="zh-TW" sz="2800" dirty="0" smtClean="0"/>
              <a:t>≦</a:t>
            </a:r>
            <a:r>
              <a:rPr lang="en-US" altLang="zh-TW" sz="2800" dirty="0" err="1" smtClean="0"/>
              <a:t>EC</a:t>
            </a:r>
            <a:r>
              <a:rPr lang="en-US" altLang="zh-TW" sz="2800" baseline="-25000" dirty="0" err="1" smtClean="0"/>
              <a:t>i</a:t>
            </a:r>
            <a:endParaRPr lang="zh-TW" altLang="zh-TW" sz="280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zh-TW" sz="2800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zh-TW" sz="2800" dirty="0" smtClean="0"/>
              <a:t>線性規劃問題</a:t>
            </a:r>
            <a:r>
              <a:rPr lang="en-US" altLang="zh-TW" sz="2800" dirty="0" smtClean="0"/>
              <a:t>(linear programming)</a:t>
            </a:r>
            <a:r>
              <a:rPr lang="zh-TW" altLang="zh-TW" sz="2800" dirty="0" smtClean="0"/>
              <a:t>，借用</a:t>
            </a:r>
            <a:r>
              <a:rPr lang="en-US" altLang="zh-TW" sz="2800" dirty="0" smtClean="0"/>
              <a:t>XCELL</a:t>
            </a:r>
            <a:r>
              <a:rPr lang="zh-TW" altLang="zh-TW" sz="2800" dirty="0" smtClean="0"/>
              <a:t>「資料」「規畫求解」演算，可以解出</a:t>
            </a:r>
            <a:r>
              <a:rPr lang="en-US" altLang="zh-TW" sz="2800" i="1" dirty="0" smtClean="0"/>
              <a:t>A</a:t>
            </a:r>
            <a:r>
              <a:rPr lang="en-US" altLang="zh-TW" sz="2800" baseline="-25000" dirty="0" smtClean="0"/>
              <a:t>i</a:t>
            </a:r>
            <a:r>
              <a:rPr lang="zh-TW" altLang="zh-TW" sz="2800" dirty="0" smtClean="0"/>
              <a:t>。</a:t>
            </a:r>
            <a:endParaRPr lang="zh-TW" altLang="en-US" sz="2800" dirty="0" smtClean="0"/>
          </a:p>
        </p:txBody>
      </p:sp>
      <p:sp>
        <p:nvSpPr>
          <p:cNvPr id="54275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4848495-7505-4C37-81A1-167B0BA8C062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內容版面配置區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44827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zh-TW" sz="2400" b="0" dirty="0" smtClean="0"/>
              <a:t>例</a:t>
            </a:r>
            <a:r>
              <a:rPr lang="en-US" altLang="zh-TW" sz="2400" b="0" dirty="0" smtClean="0"/>
              <a:t>8.3</a:t>
            </a:r>
            <a:r>
              <a:rPr lang="zh-TW" altLang="zh-TW" sz="2400" b="0" dirty="0" smtClean="0"/>
              <a:t>：在例</a:t>
            </a:r>
            <a:r>
              <a:rPr lang="en-US" altLang="zh-TW" sz="2400" b="0" dirty="0" smtClean="0"/>
              <a:t>8.2</a:t>
            </a:r>
            <a:r>
              <a:rPr lang="zh-TW" altLang="zh-TW" sz="2400" b="0" dirty="0" smtClean="0"/>
              <a:t>中若污染負荷從</a:t>
            </a:r>
            <a:r>
              <a:rPr lang="en-US" altLang="zh-TW" sz="2400" b="0" dirty="0" smtClean="0"/>
              <a:t>A</a:t>
            </a:r>
            <a:r>
              <a:rPr lang="zh-TW" altLang="zh-TW" sz="2400" b="0" dirty="0" smtClean="0"/>
              <a:t>、</a:t>
            </a:r>
            <a:r>
              <a:rPr lang="en-US" altLang="zh-TW" sz="2400" b="0" dirty="0" smtClean="0"/>
              <a:t>B</a:t>
            </a:r>
            <a:r>
              <a:rPr lang="zh-TW" altLang="zh-TW" sz="2400" b="0" dirty="0" smtClean="0"/>
              <a:t>、</a:t>
            </a:r>
            <a:r>
              <a:rPr lang="en-US" altLang="zh-TW" sz="2400" b="0" dirty="0" smtClean="0"/>
              <a:t>D</a:t>
            </a:r>
            <a:r>
              <a:rPr lang="zh-TW" altLang="zh-TW" sz="2400" b="0" dirty="0" smtClean="0"/>
              <a:t>點排入河川</a:t>
            </a:r>
            <a:r>
              <a:rPr lang="en-US" altLang="zh-TW" sz="2400" b="0" dirty="0" smtClean="0"/>
              <a:t>(</a:t>
            </a:r>
            <a:r>
              <a:rPr lang="zh-TW" altLang="zh-TW" sz="2400" b="0" dirty="0" smtClean="0"/>
              <a:t>下圖</a:t>
            </a:r>
            <a:r>
              <a:rPr lang="en-US" altLang="zh-TW" sz="2400" b="0" dirty="0" smtClean="0"/>
              <a:t>)</a:t>
            </a:r>
            <a:r>
              <a:rPr lang="zh-TW" altLang="zh-TW" sz="2400" b="0" dirty="0" smtClean="0"/>
              <a:t>，流量各為</a:t>
            </a:r>
            <a:r>
              <a:rPr lang="en-US" altLang="zh-TW" sz="2400" b="0" dirty="0" smtClean="0"/>
              <a:t>0.5 </a:t>
            </a:r>
            <a:r>
              <a:rPr lang="en-US" altLang="zh-TW" sz="2400" b="0" dirty="0" err="1" smtClean="0"/>
              <a:t>cms</a:t>
            </a:r>
            <a:r>
              <a:rPr lang="zh-TW" altLang="zh-TW" sz="2400" b="0" dirty="0" smtClean="0"/>
              <a:t>，</a:t>
            </a:r>
            <a:r>
              <a:rPr lang="en-US" altLang="zh-TW" sz="2400" b="0" dirty="0" smtClean="0"/>
              <a:t>BOD</a:t>
            </a:r>
            <a:r>
              <a:rPr lang="en-US" altLang="zh-TW" sz="2400" b="0" baseline="-25000" dirty="0" smtClean="0"/>
              <a:t>5</a:t>
            </a:r>
            <a:r>
              <a:rPr lang="zh-TW" altLang="zh-TW" sz="2400" b="0" dirty="0" smtClean="0"/>
              <a:t>的濃度分別為</a:t>
            </a:r>
            <a:r>
              <a:rPr lang="en-US" altLang="zh-TW" sz="2400" b="0" dirty="0" smtClean="0"/>
              <a:t>10</a:t>
            </a:r>
            <a:r>
              <a:rPr lang="zh-TW" altLang="zh-TW" sz="2400" b="0" dirty="0" smtClean="0"/>
              <a:t>、</a:t>
            </a:r>
            <a:r>
              <a:rPr lang="en-US" altLang="zh-TW" sz="2400" b="0" dirty="0" smtClean="0"/>
              <a:t>8 </a:t>
            </a:r>
            <a:r>
              <a:rPr lang="zh-TW" altLang="zh-TW" sz="2400" b="0" dirty="0" smtClean="0"/>
              <a:t>及</a:t>
            </a:r>
            <a:r>
              <a:rPr lang="en-US" altLang="zh-TW" sz="2400" b="0" dirty="0" smtClean="0"/>
              <a:t>10mg/L</a:t>
            </a:r>
            <a:r>
              <a:rPr lang="zh-TW" altLang="zh-TW" sz="2400" b="0" dirty="0" smtClean="0"/>
              <a:t>，各河段之環境容量如表</a:t>
            </a:r>
            <a:r>
              <a:rPr lang="en-US" altLang="zh-TW" sz="2400" b="0" dirty="0" smtClean="0"/>
              <a:t>8.5</a:t>
            </a:r>
            <a:r>
              <a:rPr lang="zh-TW" altLang="zh-TW" sz="2400" b="0" dirty="0" smtClean="0"/>
              <a:t>，以等比率流達污染負荷分配法分配，求各河段之最大排入容量。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zh-TW" altLang="en-US" sz="2400" b="0" dirty="0" smtClean="0"/>
          </a:p>
        </p:txBody>
      </p:sp>
      <p:sp>
        <p:nvSpPr>
          <p:cNvPr id="55299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842F857-0E5B-473A-89B6-D557487EA2DE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80929"/>
            <a:ext cx="8621713" cy="19875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741017"/>
              </p:ext>
            </p:extLst>
          </p:nvPr>
        </p:nvGraphicFramePr>
        <p:xfrm>
          <a:off x="1403648" y="5229200"/>
          <a:ext cx="5832648" cy="1008111"/>
        </p:xfrm>
        <a:graphic>
          <a:graphicData uri="http://schemas.openxmlformats.org/drawingml/2006/table">
            <a:tbl>
              <a:tblPr firstRow="1" firstCol="1" bandRow="1"/>
              <a:tblGrid>
                <a:gridCol w="1275892">
                  <a:extLst>
                    <a:ext uri="{9D8B030D-6E8A-4147-A177-3AD203B41FA5}">
                      <a16:colId xmlns:a16="http://schemas.microsoft.com/office/drawing/2014/main" val="4225181023"/>
                    </a:ext>
                  </a:extLst>
                </a:gridCol>
                <a:gridCol w="787076">
                  <a:extLst>
                    <a:ext uri="{9D8B030D-6E8A-4147-A177-3AD203B41FA5}">
                      <a16:colId xmlns:a16="http://schemas.microsoft.com/office/drawing/2014/main" val="3054346590"/>
                    </a:ext>
                  </a:extLst>
                </a:gridCol>
                <a:gridCol w="787076">
                  <a:extLst>
                    <a:ext uri="{9D8B030D-6E8A-4147-A177-3AD203B41FA5}">
                      <a16:colId xmlns:a16="http://schemas.microsoft.com/office/drawing/2014/main" val="1269338017"/>
                    </a:ext>
                  </a:extLst>
                </a:gridCol>
                <a:gridCol w="656587">
                  <a:extLst>
                    <a:ext uri="{9D8B030D-6E8A-4147-A177-3AD203B41FA5}">
                      <a16:colId xmlns:a16="http://schemas.microsoft.com/office/drawing/2014/main" val="131926973"/>
                    </a:ext>
                  </a:extLst>
                </a:gridCol>
                <a:gridCol w="787076">
                  <a:extLst>
                    <a:ext uri="{9D8B030D-6E8A-4147-A177-3AD203B41FA5}">
                      <a16:colId xmlns:a16="http://schemas.microsoft.com/office/drawing/2014/main" val="2441624959"/>
                    </a:ext>
                  </a:extLst>
                </a:gridCol>
                <a:gridCol w="710440">
                  <a:extLst>
                    <a:ext uri="{9D8B030D-6E8A-4147-A177-3AD203B41FA5}">
                      <a16:colId xmlns:a16="http://schemas.microsoft.com/office/drawing/2014/main" val="3011656940"/>
                    </a:ext>
                  </a:extLst>
                </a:gridCol>
                <a:gridCol w="828501">
                  <a:extLst>
                    <a:ext uri="{9D8B030D-6E8A-4147-A177-3AD203B41FA5}">
                      <a16:colId xmlns:a16="http://schemas.microsoft.com/office/drawing/2014/main" val="3531305479"/>
                    </a:ext>
                  </a:extLst>
                </a:gridCol>
              </a:tblGrid>
              <a:tr h="351205"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河段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方法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AB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BC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CD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DE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Total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356972"/>
                  </a:ext>
                </a:extLst>
              </a:tr>
              <a:tr h="3768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稀釋量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自淨量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859350"/>
                  </a:ext>
                </a:extLst>
              </a:tr>
              <a:tr h="2800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容量（</a:t>
                      </a:r>
                      <a:r>
                        <a:rPr lang="en-US" sz="1800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kg/d</a:t>
                      </a:r>
                      <a:r>
                        <a:rPr lang="zh-TW" sz="1800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）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346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96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96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153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187</a:t>
                      </a:r>
                      <a:endParaRPr lang="zh-TW" sz="1800" kern="100" baseline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878</a:t>
                      </a:r>
                      <a:endParaRPr lang="zh-TW" sz="1800" kern="100" baseline="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23308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F49ABC-8AB1-4C40-AC49-C3547414E5A5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611188" y="764828"/>
            <a:ext cx="8075612" cy="3168228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solidFill>
                  <a:srgbClr val="92D050"/>
                </a:solidFill>
              </a:rPr>
              <a:t>1.</a:t>
            </a:r>
            <a:r>
              <a:rPr lang="zh-TW" altLang="zh-TW" sz="2800" dirty="0" smtClean="0">
                <a:solidFill>
                  <a:srgbClr val="92D050"/>
                </a:solidFill>
              </a:rPr>
              <a:t>各</a:t>
            </a:r>
            <a:r>
              <a:rPr lang="zh-TW" altLang="zh-TW" sz="2800" dirty="0">
                <a:solidFill>
                  <a:srgbClr val="92D050"/>
                </a:solidFill>
              </a:rPr>
              <a:t>河段之最大容許排入負荷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zh-TW" altLang="zh-TW" sz="2800" b="0" dirty="0"/>
              <a:t>各河段保留</a:t>
            </a:r>
            <a:r>
              <a:rPr lang="en-US" altLang="zh-TW" sz="2800" b="0" dirty="0"/>
              <a:t>20%</a:t>
            </a:r>
            <a:r>
              <a:rPr lang="zh-TW" altLang="zh-TW" sz="2800" b="0" dirty="0"/>
              <a:t>環境容量，做為安全保留量和未來新增污染排入量之用，由表</a:t>
            </a:r>
            <a:r>
              <a:rPr lang="en-US" altLang="zh-TW" sz="2800" b="0" dirty="0"/>
              <a:t>8.5</a:t>
            </a:r>
            <a:r>
              <a:rPr lang="zh-TW" altLang="zh-TW" sz="2800" b="0" dirty="0"/>
              <a:t>得各河段之</a:t>
            </a:r>
            <a:r>
              <a:rPr lang="en-US" altLang="zh-TW" sz="2800" b="0" dirty="0"/>
              <a:t>80%</a:t>
            </a:r>
            <a:r>
              <a:rPr lang="zh-TW" altLang="zh-TW" sz="2800" b="0" dirty="0"/>
              <a:t>之環境容量如下表：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endParaRPr lang="zh-TW" altLang="en-US" sz="2800" b="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484834"/>
              </p:ext>
            </p:extLst>
          </p:nvPr>
        </p:nvGraphicFramePr>
        <p:xfrm>
          <a:off x="899592" y="3930650"/>
          <a:ext cx="6552133" cy="1288153"/>
        </p:xfrm>
        <a:graphic>
          <a:graphicData uri="http://schemas.openxmlformats.org/drawingml/2006/table">
            <a:tbl>
              <a:tblPr firstRow="1" firstCol="1" bandRow="1"/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1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21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88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0683"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Times New Roman"/>
                          <a:ea typeface="標楷體"/>
                        </a:rPr>
                        <a:t>河段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Times New Roman"/>
                          <a:ea typeface="標楷體"/>
                        </a:rPr>
                        <a:t>方法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AB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BC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CD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DE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Total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8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Times New Roman"/>
                          <a:ea typeface="標楷體"/>
                        </a:rPr>
                        <a:t>稀釋量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Times New Roman"/>
                          <a:ea typeface="標楷體"/>
                        </a:rPr>
                        <a:t>自淨量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6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EC</a:t>
                      </a:r>
                      <a:r>
                        <a:rPr lang="zh-TW" sz="2400" kern="100">
                          <a:effectLst/>
                          <a:latin typeface="Times New Roman"/>
                          <a:ea typeface="標楷體"/>
                        </a:rPr>
                        <a:t>，</a:t>
                      </a: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kg/d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277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77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77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122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/>
                          <a:ea typeface="標楷體"/>
                        </a:rPr>
                        <a:t>183</a:t>
                      </a:r>
                      <a:endParaRPr lang="zh-TW" sz="24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Times New Roman"/>
                          <a:ea typeface="標楷體"/>
                        </a:rPr>
                        <a:t>736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77" marR="177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83247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solidFill>
                  <a:srgbClr val="92D050"/>
                </a:solidFill>
              </a:rPr>
              <a:t>2.</a:t>
            </a:r>
            <a:r>
              <a:rPr lang="zh-TW" altLang="zh-TW" sz="2800" dirty="0" smtClean="0">
                <a:solidFill>
                  <a:srgbClr val="92D050"/>
                </a:solidFill>
              </a:rPr>
              <a:t>求</a:t>
            </a:r>
            <a:r>
              <a:rPr lang="zh-TW" altLang="zh-TW" sz="2800" dirty="0">
                <a:solidFill>
                  <a:srgbClr val="92D050"/>
                </a:solidFill>
              </a:rPr>
              <a:t>流達之污染負荷</a:t>
            </a:r>
          </a:p>
          <a:p>
            <a:pPr>
              <a:defRPr/>
            </a:pPr>
            <a:r>
              <a:rPr lang="en-US" altLang="zh-TW" sz="2400" b="0" dirty="0"/>
              <a:t>A</a:t>
            </a:r>
            <a:r>
              <a:rPr lang="zh-TW" altLang="zh-TW" sz="2400" b="0" dirty="0"/>
              <a:t>點：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1</a:t>
            </a:r>
            <a:r>
              <a:rPr lang="en-US" altLang="zh-TW" sz="2400" b="0" dirty="0"/>
              <a:t>=0.5</a:t>
            </a:r>
            <a:r>
              <a:rPr lang="zh-TW" altLang="zh-TW" sz="2400" b="0" dirty="0"/>
              <a:t>･</a:t>
            </a:r>
            <a:r>
              <a:rPr lang="en-US" altLang="zh-TW" sz="2400" b="0" dirty="0"/>
              <a:t>10</a:t>
            </a:r>
            <a:r>
              <a:rPr lang="zh-TW" altLang="zh-TW" sz="2400" b="0" dirty="0"/>
              <a:t>･</a:t>
            </a:r>
            <a:r>
              <a:rPr lang="en-US" altLang="zh-TW" sz="2400" b="0" dirty="0"/>
              <a:t>86.4=432 kg/d</a:t>
            </a:r>
            <a:endParaRPr lang="zh-TW" altLang="zh-TW" sz="2400" b="0" dirty="0"/>
          </a:p>
          <a:p>
            <a:pPr>
              <a:defRPr/>
            </a:pPr>
            <a:r>
              <a:rPr lang="en-US" altLang="zh-TW" sz="2400" b="0" dirty="0" smtClean="0"/>
              <a:t>B</a:t>
            </a:r>
            <a:r>
              <a:rPr lang="zh-TW" altLang="zh-TW" sz="2400" b="0" dirty="0"/>
              <a:t>點：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=0.5</a:t>
            </a:r>
            <a:r>
              <a:rPr lang="zh-TW" altLang="zh-TW" sz="2400" b="0" dirty="0"/>
              <a:t>･</a:t>
            </a:r>
            <a:r>
              <a:rPr lang="en-US" altLang="zh-TW" sz="2400" b="0" dirty="0"/>
              <a:t>8</a:t>
            </a:r>
            <a:r>
              <a:rPr lang="zh-TW" altLang="zh-TW" sz="2400" b="0" dirty="0"/>
              <a:t>･</a:t>
            </a:r>
            <a:r>
              <a:rPr lang="en-US" altLang="zh-TW" sz="2400" b="0" dirty="0"/>
              <a:t>86.4=345 kg/d</a:t>
            </a:r>
            <a:endParaRPr lang="zh-TW" altLang="zh-TW" sz="2400" b="0" dirty="0"/>
          </a:p>
          <a:p>
            <a:pPr>
              <a:defRPr/>
            </a:pPr>
            <a:r>
              <a:rPr lang="en-US" altLang="zh-TW" sz="2400" b="0" dirty="0" smtClean="0"/>
              <a:t>D</a:t>
            </a:r>
            <a:r>
              <a:rPr lang="zh-TW" altLang="zh-TW" sz="2400" b="0" dirty="0" smtClean="0"/>
              <a:t>點</a:t>
            </a:r>
            <a:r>
              <a:rPr lang="zh-TW" altLang="zh-TW" sz="2400" b="0" dirty="0"/>
              <a:t>：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1</a:t>
            </a:r>
            <a:r>
              <a:rPr lang="en-US" altLang="zh-TW" sz="2400" b="0" dirty="0"/>
              <a:t>=0.5</a:t>
            </a:r>
            <a:r>
              <a:rPr lang="zh-TW" altLang="zh-TW" sz="2400" b="0" dirty="0"/>
              <a:t>･</a:t>
            </a:r>
            <a:r>
              <a:rPr lang="en-US" altLang="zh-TW" sz="2400" b="0" dirty="0"/>
              <a:t>20</a:t>
            </a:r>
            <a:r>
              <a:rPr lang="zh-TW" altLang="zh-TW" sz="2400" b="0" dirty="0"/>
              <a:t>･</a:t>
            </a:r>
            <a:r>
              <a:rPr lang="en-US" altLang="zh-TW" sz="2400" b="0" dirty="0"/>
              <a:t>86.4=432 kg/d</a:t>
            </a:r>
            <a:endParaRPr lang="zh-TW" altLang="zh-TW" sz="2400" b="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400" dirty="0" smtClean="0">
                <a:solidFill>
                  <a:srgbClr val="92D050"/>
                </a:solidFill>
              </a:rPr>
              <a:t>3.</a:t>
            </a:r>
            <a:r>
              <a:rPr lang="zh-TW" altLang="zh-TW" sz="2400" dirty="0" smtClean="0">
                <a:solidFill>
                  <a:srgbClr val="92D050"/>
                </a:solidFill>
              </a:rPr>
              <a:t>目標</a:t>
            </a:r>
            <a:r>
              <a:rPr lang="zh-TW" altLang="zh-TW" sz="2400" dirty="0">
                <a:solidFill>
                  <a:srgbClr val="92D050"/>
                </a:solidFill>
              </a:rPr>
              <a:t>函數</a:t>
            </a:r>
          </a:p>
          <a:p>
            <a:pPr>
              <a:defRPr/>
            </a:pPr>
            <a:r>
              <a:rPr lang="zh-TW" altLang="zh-TW" sz="2400" dirty="0"/>
              <a:t>設</a:t>
            </a:r>
            <a:r>
              <a:rPr lang="en-US" altLang="zh-TW" sz="2400" dirty="0"/>
              <a:t>A</a:t>
            </a:r>
            <a:r>
              <a:rPr lang="zh-TW" altLang="zh-TW" sz="2400" dirty="0"/>
              <a:t>、</a:t>
            </a:r>
            <a:r>
              <a:rPr lang="en-US" altLang="zh-TW" sz="2400" dirty="0"/>
              <a:t>B</a:t>
            </a:r>
            <a:r>
              <a:rPr lang="zh-TW" altLang="zh-TW" sz="2400" dirty="0"/>
              <a:t>、</a:t>
            </a:r>
            <a:r>
              <a:rPr lang="en-US" altLang="zh-TW" sz="2400" dirty="0"/>
              <a:t>D</a:t>
            </a:r>
            <a:r>
              <a:rPr lang="zh-TW" altLang="zh-TW" sz="2400" dirty="0"/>
              <a:t>點容許流入負荷分別為</a:t>
            </a:r>
            <a:r>
              <a:rPr lang="en-US" altLang="zh-TW" sz="2400" i="1" dirty="0"/>
              <a:t>A</a:t>
            </a:r>
            <a:r>
              <a:rPr lang="en-US" altLang="zh-TW" sz="2400" i="1" baseline="-25000" dirty="0"/>
              <a:t>1</a:t>
            </a:r>
            <a:r>
              <a:rPr lang="zh-TW" altLang="zh-TW" sz="2400" dirty="0"/>
              <a:t>、</a:t>
            </a:r>
            <a:r>
              <a:rPr lang="en-US" altLang="zh-TW" sz="2400" i="1" dirty="0"/>
              <a:t>A</a:t>
            </a:r>
            <a:r>
              <a:rPr lang="en-US" altLang="zh-TW" sz="2400" i="1" baseline="-25000" dirty="0"/>
              <a:t>2</a:t>
            </a:r>
            <a:r>
              <a:rPr lang="zh-TW" altLang="zh-TW" sz="2400" dirty="0"/>
              <a:t>、</a:t>
            </a:r>
            <a:r>
              <a:rPr lang="en-US" altLang="zh-TW" sz="2400" i="1" dirty="0"/>
              <a:t>A</a:t>
            </a:r>
            <a:r>
              <a:rPr lang="en-US" altLang="zh-TW" sz="2400" i="1" baseline="-25000" dirty="0"/>
              <a:t>3</a:t>
            </a:r>
            <a:r>
              <a:rPr lang="zh-TW" altLang="zh-TW" sz="2400" dirty="0"/>
              <a:t>。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zh-TW" sz="2400" dirty="0" smtClean="0"/>
              <a:t>目標</a:t>
            </a:r>
            <a:r>
              <a:rPr lang="zh-TW" altLang="zh-TW" sz="2400" dirty="0"/>
              <a:t>函數：</a:t>
            </a:r>
            <a:r>
              <a:rPr lang="en-US" altLang="zh-TW" sz="2400" dirty="0"/>
              <a:t>       Max.     </a:t>
            </a:r>
            <a:r>
              <a:rPr lang="en-US" altLang="zh-TW" sz="2400" i="1" dirty="0"/>
              <a:t>A</a:t>
            </a:r>
            <a:r>
              <a:rPr lang="en-US" altLang="zh-TW" sz="2400" i="1" baseline="-25000" dirty="0"/>
              <a:t>1</a:t>
            </a:r>
            <a:r>
              <a:rPr lang="en-US" altLang="zh-TW" sz="2400" i="1" dirty="0"/>
              <a:t>+A</a:t>
            </a:r>
            <a:r>
              <a:rPr lang="en-US" altLang="zh-TW" sz="2400" i="1" baseline="-25000" dirty="0"/>
              <a:t>2</a:t>
            </a:r>
            <a:r>
              <a:rPr lang="en-US" altLang="zh-TW" sz="2400" i="1" dirty="0"/>
              <a:t>+A</a:t>
            </a:r>
            <a:r>
              <a:rPr lang="en-US" altLang="zh-TW" sz="2400" i="1" baseline="-25000" dirty="0"/>
              <a:t>3</a:t>
            </a:r>
            <a:r>
              <a:rPr lang="en-US" altLang="zh-TW" sz="2400" dirty="0"/>
              <a:t>                            </a:t>
            </a:r>
            <a:r>
              <a:rPr lang="zh-TW" altLang="en-US" sz="2400" dirty="0" smtClean="0"/>
              <a:t>    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1)</a:t>
            </a:r>
            <a:endParaRPr lang="zh-TW" altLang="zh-TW" sz="24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400" dirty="0" smtClean="0">
                <a:solidFill>
                  <a:srgbClr val="92D050"/>
                </a:solidFill>
              </a:rPr>
              <a:t>4.</a:t>
            </a:r>
            <a:r>
              <a:rPr lang="zh-TW" altLang="zh-TW" sz="2400" dirty="0" smtClean="0">
                <a:solidFill>
                  <a:srgbClr val="92D050"/>
                </a:solidFill>
              </a:rPr>
              <a:t>限制</a:t>
            </a:r>
            <a:r>
              <a:rPr lang="zh-TW" altLang="zh-TW" sz="2400" dirty="0">
                <a:solidFill>
                  <a:srgbClr val="92D050"/>
                </a:solidFill>
              </a:rPr>
              <a:t>條件</a:t>
            </a:r>
            <a:r>
              <a:rPr lang="zh-TW" altLang="zh-TW" sz="2400" dirty="0" smtClean="0">
                <a:solidFill>
                  <a:srgbClr val="92D050"/>
                </a:solidFill>
              </a:rPr>
              <a:t>：</a:t>
            </a:r>
            <a:r>
              <a:rPr lang="zh-TW" altLang="en-US" sz="2400" dirty="0" smtClean="0">
                <a:solidFill>
                  <a:srgbClr val="92D050"/>
                </a:solidFill>
              </a:rPr>
              <a:t>    </a:t>
            </a:r>
            <a:endParaRPr lang="zh-TW" altLang="zh-TW" sz="2400" dirty="0">
              <a:solidFill>
                <a:srgbClr val="92D050"/>
              </a:solidFill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zh-TW" altLang="zh-TW" sz="2400" dirty="0">
                <a:solidFill>
                  <a:srgbClr val="FFFF00"/>
                </a:solidFill>
              </a:rPr>
              <a:t>容許流達量要小於河段</a:t>
            </a:r>
            <a:r>
              <a:rPr lang="en-US" altLang="zh-TW" sz="2400" dirty="0">
                <a:solidFill>
                  <a:srgbClr val="FFFF00"/>
                </a:solidFill>
              </a:rPr>
              <a:t>EC</a:t>
            </a:r>
            <a:endParaRPr lang="zh-TW" altLang="zh-TW" sz="24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altLang="zh-TW" sz="2400" i="1" dirty="0"/>
              <a:t>A</a:t>
            </a:r>
            <a:r>
              <a:rPr lang="en-US" altLang="zh-TW" sz="2400" i="1" baseline="-25000" dirty="0"/>
              <a:t>1</a:t>
            </a:r>
            <a:r>
              <a:rPr lang="zh-TW" altLang="zh-TW" sz="2400" dirty="0"/>
              <a:t>≦</a:t>
            </a:r>
            <a:r>
              <a:rPr lang="en-US" altLang="zh-TW" sz="2400" dirty="0"/>
              <a:t>277+77=354                         </a:t>
            </a:r>
            <a:r>
              <a:rPr lang="zh-TW" altLang="en-US" sz="2400" dirty="0" smtClean="0"/>
              <a:t>                              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(2)</a:t>
            </a:r>
            <a:endParaRPr lang="zh-TW" altLang="zh-TW" sz="2400" dirty="0"/>
          </a:p>
          <a:p>
            <a:pPr>
              <a:defRPr/>
            </a:pPr>
            <a:r>
              <a:rPr lang="en-US" altLang="zh-TW" sz="2400" i="1" dirty="0"/>
              <a:t>A</a:t>
            </a:r>
            <a:r>
              <a:rPr lang="en-US" altLang="zh-TW" sz="2400" i="1" baseline="-25000" dirty="0"/>
              <a:t>2</a:t>
            </a:r>
            <a:r>
              <a:rPr lang="zh-TW" altLang="zh-TW" sz="2400" dirty="0"/>
              <a:t>≦</a:t>
            </a:r>
            <a:r>
              <a:rPr lang="en-US" altLang="zh-TW" sz="2400" dirty="0"/>
              <a:t>77+122=199                          </a:t>
            </a:r>
            <a:r>
              <a:rPr lang="zh-TW" altLang="en-US" sz="2400" dirty="0" smtClean="0"/>
              <a:t>                              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3)</a:t>
            </a:r>
            <a:endParaRPr lang="zh-TW" altLang="zh-TW" sz="2400" dirty="0"/>
          </a:p>
          <a:p>
            <a:pPr>
              <a:defRPr/>
            </a:pPr>
            <a:r>
              <a:rPr lang="en-US" altLang="zh-TW" sz="2400" i="1" dirty="0"/>
              <a:t>A</a:t>
            </a:r>
            <a:r>
              <a:rPr lang="en-US" altLang="zh-TW" sz="2400" i="1" baseline="-25000" dirty="0"/>
              <a:t>3</a:t>
            </a:r>
            <a:r>
              <a:rPr lang="zh-TW" altLang="zh-TW" sz="2400" dirty="0"/>
              <a:t>≦</a:t>
            </a:r>
            <a:r>
              <a:rPr lang="en-US" altLang="zh-TW" sz="2400" dirty="0"/>
              <a:t>183                            </a:t>
            </a:r>
            <a:r>
              <a:rPr lang="zh-TW" altLang="en-US" sz="2400" dirty="0" smtClean="0"/>
              <a:t>                                          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(4)</a:t>
            </a:r>
            <a:endParaRPr lang="zh-TW" altLang="zh-TW" sz="2400" dirty="0"/>
          </a:p>
          <a:p>
            <a:pPr>
              <a:defRPr/>
            </a:pPr>
            <a:endParaRPr lang="zh-TW" altLang="en-US" sz="2400" dirty="0"/>
          </a:p>
        </p:txBody>
      </p:sp>
      <p:sp>
        <p:nvSpPr>
          <p:cNvPr id="57347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6DFD30-ED3E-4469-8E43-E430D622CC02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692696"/>
            <a:ext cx="8229600" cy="2520279"/>
          </a:xfrm>
          <a:blipFill rotWithShape="1">
            <a:blip r:embed="rId2"/>
            <a:stretch>
              <a:fillRect l="-1481" t="-2663" b="-54964"/>
            </a:stretch>
          </a:blipFill>
          <a:extLst/>
        </p:spPr>
        <p:txBody>
          <a:bodyPr/>
          <a:lstStyle/>
          <a:p>
            <a:pPr marL="0" indent="0">
              <a:buNone/>
              <a:defRPr/>
            </a:pPr>
            <a:r>
              <a:rPr lang="zh-TW" altLang="en-US">
                <a:noFill/>
              </a:rPr>
              <a:t> </a:t>
            </a:r>
          </a:p>
        </p:txBody>
      </p:sp>
      <p:sp>
        <p:nvSpPr>
          <p:cNvPr id="58371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9AC307F-9BA8-4CBB-B47F-CA3818018F8B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p:sp>
        <p:nvSpPr>
          <p:cNvPr id="58372" name="矩形 4"/>
          <p:cNvSpPr>
            <a:spLocks noChangeArrowheads="1"/>
          </p:cNvSpPr>
          <p:nvPr/>
        </p:nvSpPr>
        <p:spPr bwMode="auto">
          <a:xfrm>
            <a:off x="3276600" y="4797425"/>
            <a:ext cx="244792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b="0" i="1" dirty="0"/>
              <a:t>A</a:t>
            </a:r>
            <a:r>
              <a:rPr lang="en-US" altLang="zh-TW" b="0" baseline="-25000" dirty="0"/>
              <a:t>1</a:t>
            </a:r>
            <a:r>
              <a:rPr lang="zh-TW" altLang="zh-TW" b="0" dirty="0"/>
              <a:t>≦</a:t>
            </a:r>
            <a:r>
              <a:rPr lang="en-US" altLang="zh-TW" b="0" dirty="0"/>
              <a:t>432</a:t>
            </a:r>
            <a:endParaRPr lang="zh-TW" altLang="en-US" b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1763688" y="3271454"/>
                <a:ext cx="6120680" cy="10561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TW" altLang="zh-TW" sz="2400" i="1" baseline="0" smtClean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sz="2400" i="1" kern="100" baseline="0">
                        <a:solidFill>
                          <a:srgbClr val="FFFF00"/>
                        </a:solidFill>
                        <a:effectLst/>
                        <a:latin typeface="Cambria Math" panose="020405030504060302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TW" altLang="zh-TW" sz="2400" i="1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TW" altLang="zh-TW" sz="2400" i="1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zh-TW" altLang="zh-TW" sz="2400" i="1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zh-TW" altLang="zh-TW" sz="2400" i="1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zh-TW" altLang="zh-TW" sz="2400" i="1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r>
                      <a:rPr lang="en-US" altLang="zh-TW" sz="2400" i="1" kern="100" baseline="0">
                        <a:solidFill>
                          <a:srgbClr val="FFFF00"/>
                        </a:solidFill>
                        <a:effectLst/>
                        <a:latin typeface="Cambria Math" panose="020405030504060302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TW" altLang="zh-TW" sz="2400" i="1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4 × 1 × 86.4 + </m:t>
                        </m:r>
                        <m:sSub>
                          <m:sSubPr>
                            <m:ctrlPr>
                              <a:rPr lang="zh-TW" altLang="zh-TW" sz="2400" i="1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TW" sz="2400" i="1" kern="100" baseline="0">
                                <a:solidFill>
                                  <a:srgbClr val="FFFF00"/>
                                </a:solidFill>
                                <a:effectLst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zh-TW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（</m:t>
                        </m:r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4 + 0.5</m:t>
                        </m:r>
                        <m:r>
                          <a:rPr lang="zh-TW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）</m:t>
                        </m:r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 × 86.4</m:t>
                        </m:r>
                      </m:den>
                    </m:f>
                    <m:r>
                      <a:rPr lang="en-US" altLang="zh-TW" sz="2400" i="1" kern="100" baseline="0">
                        <a:solidFill>
                          <a:srgbClr val="FFFF00"/>
                        </a:solidFill>
                        <a:effectLst/>
                        <a:latin typeface="Cambria Math" panose="020405030504060302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rPr>
                      <m:t>=0.889 + 2.572</m:t>
                    </m:r>
                    <m:sSub>
                      <m:sSubPr>
                        <m:ctrlPr>
                          <a:rPr lang="zh-TW" altLang="zh-TW" sz="2400" i="1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i="1" kern="100" baseline="0">
                        <a:solidFill>
                          <a:srgbClr val="FFFF00"/>
                        </a:solidFill>
                        <a:effectLst/>
                        <a:latin typeface="Cambria Math" panose="020405030504060302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rPr>
                      <m:t> × </m:t>
                    </m:r>
                    <m:sSup>
                      <m:sSupPr>
                        <m:ctrlPr>
                          <a:rPr lang="zh-TW" altLang="zh-TW" sz="2400" i="1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TW" sz="2400" i="1" kern="100" baseline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altLang="zh-TW" sz="2400" b="0" baseline="0" dirty="0" smtClean="0">
                    <a:solidFill>
                      <a:srgbClr val="FFFF00"/>
                    </a:solidFill>
                  </a:rPr>
                  <a:t> &lt;=2</a:t>
                </a:r>
                <a:endParaRPr lang="zh-TW" altLang="en-US" sz="2400" b="0" baseline="0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3271454"/>
                <a:ext cx="6120680" cy="1056123"/>
              </a:xfrm>
              <a:prstGeom prst="rect">
                <a:avLst/>
              </a:prstGeom>
              <a:blipFill>
                <a:blip r:embed="rId3"/>
                <a:stretch>
                  <a:fillRect b="-127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標題 1"/>
          <p:cNvSpPr>
            <a:spLocks noGrp="1"/>
          </p:cNvSpPr>
          <p:nvPr>
            <p:ph type="title"/>
          </p:nvPr>
        </p:nvSpPr>
        <p:spPr>
          <a:xfrm>
            <a:off x="146050" y="-171450"/>
            <a:ext cx="8964613" cy="863600"/>
          </a:xfrm>
        </p:spPr>
        <p:txBody>
          <a:bodyPr/>
          <a:lstStyle/>
          <a:p>
            <a:r>
              <a:rPr lang="en-US" altLang="zh-TW" sz="2800" smtClean="0"/>
              <a:t>B</a:t>
            </a:r>
            <a:r>
              <a:rPr lang="zh-TW" altLang="zh-TW" sz="2800" smtClean="0"/>
              <a:t>點之濃度：</a:t>
            </a:r>
            <a:endParaRPr lang="zh-TW" altLang="en-US" sz="2800" smtClean="0"/>
          </a:p>
        </p:txBody>
      </p:sp>
      <p:sp>
        <p:nvSpPr>
          <p:cNvPr id="3" name="內容版面配置區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26368" y="3573016"/>
            <a:ext cx="8291264" cy="2160240"/>
          </a:xfrm>
          <a:blipFill rotWithShape="1">
            <a:blip r:embed="rId2"/>
            <a:stretch>
              <a:fillRect t="-3107"/>
            </a:stretch>
          </a:blipFill>
          <a:extLst/>
        </p:spPr>
        <p:txBody>
          <a:bodyPr/>
          <a:lstStyle/>
          <a:p>
            <a:pPr marL="0" indent="0">
              <a:buNone/>
              <a:defRPr/>
            </a:pPr>
            <a:r>
              <a:rPr lang="zh-TW" altLang="en-US">
                <a:noFill/>
              </a:rPr>
              <a:t> </a:t>
            </a:r>
          </a:p>
        </p:txBody>
      </p:sp>
      <p:sp>
        <p:nvSpPr>
          <p:cNvPr id="59396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E4B073F-7C8D-4897-90FA-DE925A8AC772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755576" y="541218"/>
                <a:ext cx="8157426" cy="11074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2400" i="1" baseline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zh-TW" sz="24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𝐾𝑥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altLang="zh-TW" sz="24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4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altLang="zh-TW" sz="24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 + </m:t>
                          </m:r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4.5 × </m:t>
                          </m:r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−0.8 × </m:t>
                              </m:r>
                              <m:f>
                                <m:fPr>
                                  <m:ctrlPr>
                                    <a:rPr lang="zh-TW" altLang="zh-TW" sz="24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17.28</m:t>
                                  </m:r>
                                </m:den>
                              </m:f>
                            </m:sup>
                          </m:s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 × 86.4 + </m:t>
                          </m:r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4.5 + 0.5</m:t>
                              </m:r>
                            </m:e>
                          </m:d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 × 86.4</m:t>
                          </m:r>
                        </m:den>
                      </m:f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41218"/>
                <a:ext cx="8157426" cy="11074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/>
              <p:cNvSpPr/>
              <p:nvPr/>
            </p:nvSpPr>
            <p:spPr>
              <a:xfrm>
                <a:off x="1024741" y="1842210"/>
                <a:ext cx="6624736" cy="829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=0.783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+ 2.315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=0.696 + </m:t>
                      </m:r>
                      <m:r>
                        <a:rPr lang="zh-TW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（</m:t>
                      </m:r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2.014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+ 2.315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zh-TW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）</m:t>
                      </m:r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741" y="1842210"/>
                <a:ext cx="6624736" cy="829907"/>
              </a:xfrm>
              <a:prstGeom prst="rect">
                <a:avLst/>
              </a:prstGeom>
              <a:blipFill>
                <a:blip r:embed="rId4"/>
                <a:stretch>
                  <a:fillRect b="-808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1115616" y="2930603"/>
                <a:ext cx="743734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0.696 + </m:t>
                      </m:r>
                      <m:r>
                        <a:rPr lang="zh-TW" altLang="zh-TW" sz="2400" b="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（</m:t>
                      </m:r>
                      <m:r>
                        <a:rPr lang="en-US" altLang="zh-TW" sz="2400" b="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2.014</m:t>
                      </m:r>
                      <m:sSub>
                        <m:sSubPr>
                          <m:ctrlPr>
                            <a:rPr lang="zh-TW" altLang="zh-TW" sz="2400" b="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400" b="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+ 2.315</m:t>
                      </m:r>
                      <m:sSub>
                        <m:sSubPr>
                          <m:ctrlPr>
                            <a:rPr lang="zh-TW" altLang="zh-TW" sz="2400" b="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zh-TW" altLang="zh-TW" sz="2400" b="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）</m:t>
                      </m:r>
                      <m:r>
                        <a:rPr lang="en-US" altLang="zh-TW" sz="2400" b="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zh-TW" altLang="zh-TW" sz="2400" b="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  <m:r>
                        <m:rPr>
                          <m:nor/>
                        </m:rPr>
                        <a:rPr lang="zh-TW" altLang="en-US" sz="2400" b="0" baseline="0" smtClean="0">
                          <a:solidFill>
                            <a:schemeClr val="bg1"/>
                          </a:solidFill>
                        </a:rPr>
                        <m:t>≦</m:t>
                      </m:r>
                      <m:r>
                        <m:rPr>
                          <m:nor/>
                        </m:rPr>
                        <a:rPr lang="en-US" altLang="zh-TW" sz="2400" b="0" baseline="0" smtClean="0">
                          <a:solidFill>
                            <a:schemeClr val="bg1"/>
                          </a:solidFill>
                        </a:rPr>
                        <m:t>1304</m:t>
                      </m:r>
                    </m:oMath>
                  </m:oMathPara>
                </a14:m>
                <a:endParaRPr lang="zh-TW" altLang="en-US" sz="2400" b="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930603"/>
                <a:ext cx="7437346" cy="461665"/>
              </a:xfrm>
              <a:prstGeom prst="rect">
                <a:avLst/>
              </a:prstGeom>
              <a:blipFill>
                <a:blip r:embed="rId5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 smtClean="0"/>
              <a:t>C</a:t>
            </a:r>
            <a:r>
              <a:rPr lang="zh-TW" altLang="zh-TW" dirty="0" smtClean="0"/>
              <a:t>點之濃度</a:t>
            </a:r>
            <a:endParaRPr lang="zh-TW" altLang="en-US" dirty="0" smtClean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65</a:t>
            </a:fld>
            <a:endParaRPr lang="en-US" altLang="zh-TW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827584" y="1412776"/>
                <a:ext cx="6703245" cy="1109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2400" i="1" baseline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zh-TW" sz="24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𝐾𝑥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altLang="zh-TW" sz="24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4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altLang="zh-TW" sz="24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5 × </m:t>
                          </m:r>
                          <m:sSub>
                            <m:sSub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TW" altLang="zh-TW" sz="24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4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−0.8 × </m:t>
                              </m:r>
                              <m:f>
                                <m:fPr>
                                  <m:ctrlPr>
                                    <a:rPr lang="zh-TW" altLang="zh-TW" sz="24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altLang="zh-TW" sz="24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17.28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=0.870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412776"/>
                <a:ext cx="6703245" cy="11097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5"/>
              <p:cNvSpPr/>
              <p:nvPr/>
            </p:nvSpPr>
            <p:spPr>
              <a:xfrm>
                <a:off x="1062134" y="2651774"/>
                <a:ext cx="62341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=0.606 + </m:t>
                      </m:r>
                      <m:r>
                        <a:rPr lang="zh-TW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（</m:t>
                      </m:r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1.752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+ 2.014</m:t>
                      </m:r>
                      <m:sSub>
                        <m:sSub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zh-TW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）</m:t>
                      </m:r>
                      <m:r>
                        <a:rPr lang="en-US" altLang="zh-TW" sz="24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zh-TW" altLang="zh-TW" sz="24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4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zh-TW" altLang="en-US" sz="24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134" y="2651774"/>
                <a:ext cx="6234143" cy="461665"/>
              </a:xfrm>
              <a:prstGeom prst="rect">
                <a:avLst/>
              </a:prstGeo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/>
          <p:cNvSpPr/>
          <p:nvPr/>
        </p:nvSpPr>
        <p:spPr>
          <a:xfrm>
            <a:off x="7139538" y="2682666"/>
            <a:ext cx="5068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400" b="0" kern="100" baseline="0" dirty="0" smtClean="0">
                <a:solidFill>
                  <a:schemeClr val="bg1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≦</a:t>
            </a:r>
            <a:r>
              <a:rPr lang="en-US" altLang="zh-TW" sz="2400" b="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2</a:t>
            </a:r>
            <a:endParaRPr lang="zh-TW" altLang="en-US" sz="2400" b="0" baseline="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 7"/>
              <p:cNvSpPr/>
              <p:nvPr/>
            </p:nvSpPr>
            <p:spPr>
              <a:xfrm>
                <a:off x="1835696" y="3242646"/>
                <a:ext cx="29239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1.752</m:t>
                      </m:r>
                      <m:sSub>
                        <m:sSubPr>
                          <m:ctrlPr>
                            <a:rPr lang="zh-TW" altLang="zh-TW" sz="2400" b="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400" b="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+ 2.014</m:t>
                      </m:r>
                      <m:sSub>
                        <m:sSubPr>
                          <m:ctrlPr>
                            <a:rPr lang="zh-TW" altLang="zh-TW" sz="2400" b="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400" b="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2400" b="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242646"/>
                <a:ext cx="2923942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/>
          <p:nvPr/>
        </p:nvSpPr>
        <p:spPr>
          <a:xfrm>
            <a:off x="4759638" y="3211868"/>
            <a:ext cx="10999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800" b="0" kern="100" baseline="0" dirty="0" smtClean="0">
                <a:solidFill>
                  <a:schemeClr val="bg1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≦</a:t>
            </a:r>
            <a:r>
              <a:rPr lang="en-US" altLang="zh-TW" sz="2800" b="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1394</a:t>
            </a:r>
            <a:endParaRPr lang="zh-TW" altLang="en-US" sz="2800" b="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9589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0" dirty="0" smtClean="0"/>
              <a:t>D</a:t>
            </a:r>
            <a:r>
              <a:rPr lang="zh-TW" altLang="zh-TW" b="0" dirty="0" smtClean="0"/>
              <a:t>點之濃度</a:t>
            </a:r>
            <a:endParaRPr lang="zh-TW" altLang="en-US" b="0" dirty="0" smtClean="0"/>
          </a:p>
          <a:p>
            <a:endParaRPr lang="zh-TW" altLang="en-US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66</a:t>
            </a:fld>
            <a:endParaRPr lang="en-US" altLang="zh-TW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1331640" y="980728"/>
                <a:ext cx="5693097" cy="15692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2000" i="1" baseline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𝜆</m:t>
                                  </m:r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altLang="zh-TW" sz="20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1 + </m:t>
                              </m:r>
                              <m:f>
                                <m:f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  <m:sSub>
                                    <m:sSubPr>
                                      <m:ctrlPr>
                                        <a:rPr lang="zh-TW" altLang="zh-TW" sz="20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zh-TW" altLang="zh-TW" sz="20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zh-TW" altLang="zh-TW" sz="20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rad>
                        </m:den>
                      </m:f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</m:t>
                      </m:r>
                      <m:f>
                        <m:f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86.4 × </m:t>
                              </m:r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1 + </m:t>
                              </m:r>
                              <m:f>
                                <m:f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  <m:sSub>
                                    <m:sSubPr>
                                      <m:ctrlPr>
                                        <a:rPr lang="zh-TW" altLang="zh-TW" sz="20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zh-TW" altLang="zh-TW" sz="20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zh-TW" altLang="zh-TW" sz="2000" i="1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zh-TW" sz="2000" i="1" kern="100" baseline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zh-TW" altLang="en-US" sz="20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980728"/>
                <a:ext cx="5693097" cy="15692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5"/>
              <p:cNvSpPr/>
              <p:nvPr/>
            </p:nvSpPr>
            <p:spPr>
              <a:xfrm>
                <a:off x="1701805" y="2749964"/>
                <a:ext cx="5322932" cy="10390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zh-TW" altLang="zh-TW" sz="2000" i="1" baseline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 + </m:t>
                          </m:r>
                          <m:f>
                            <m:f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 + </m:t>
                          </m:r>
                          <m:f>
                            <m:f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4 × 0.6 × 10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4.32</m:t>
                                  </m:r>
                                </m:e>
                                <m:sup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=1.512</m:t>
                      </m:r>
                    </m:oMath>
                  </m:oMathPara>
                </a14:m>
                <a:endParaRPr lang="zh-TW" altLang="en-US" sz="20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805" y="2749964"/>
                <a:ext cx="5322932" cy="10390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/>
            </p:nvSpPr>
            <p:spPr>
              <a:xfrm>
                <a:off x="1510759" y="3981999"/>
                <a:ext cx="5334858" cy="1039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zh-TW" altLang="zh-TW" sz="2000" i="1" baseline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 + </m:t>
                          </m:r>
                          <m:f>
                            <m:f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 + </m:t>
                          </m:r>
                          <m:f>
                            <m:f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4 × 0.4 × 30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zh-TW" altLang="zh-TW" sz="2000" i="1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1.728</m:t>
                                  </m:r>
                                </m:e>
                                <m:sup>
                                  <m:r>
                                    <a:rPr lang="en-US" altLang="zh-TW" sz="2000" i="1" kern="100" baseline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=4.132</m:t>
                      </m:r>
                    </m:oMath>
                  </m:oMathPara>
                </a14:m>
                <a:endParaRPr lang="zh-TW" altLang="en-US" sz="20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759" y="3981999"/>
                <a:ext cx="5334858" cy="10391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 7"/>
              <p:cNvSpPr/>
              <p:nvPr/>
            </p:nvSpPr>
            <p:spPr>
              <a:xfrm>
                <a:off x="1115616" y="5153099"/>
                <a:ext cx="6552728" cy="10177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2000" i="1" baseline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4.5</m:t>
                          </m:r>
                          <m:sSub>
                            <m:sSub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−0.478 × 0.463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5 × 1.512</m:t>
                          </m:r>
                        </m:den>
                      </m:f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</m:t>
                      </m:r>
                      <m:f>
                        <m:f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5 × 4.132 × 86.4</m:t>
                          </m:r>
                        </m:den>
                      </m:f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=0.477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+ 0.560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zh-TW" altLang="en-US" sz="20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153099"/>
                <a:ext cx="6552728" cy="1017715"/>
              </a:xfrm>
              <a:prstGeom prst="rect">
                <a:avLst/>
              </a:prstGeom>
              <a:blipFill>
                <a:blip r:embed="rId5"/>
                <a:stretch>
                  <a:fillRect b="-59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0157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977087"/>
            <a:ext cx="8229600" cy="3332233"/>
          </a:xfrm>
        </p:spPr>
        <p:txBody>
          <a:bodyPr/>
          <a:lstStyle/>
          <a:p>
            <a:pPr marL="0" lvl="0" indent="0">
              <a:buNone/>
            </a:pPr>
            <a:r>
              <a:rPr lang="en-US" altLang="zh-TW" sz="2400" dirty="0" smtClean="0"/>
              <a:t>3.</a:t>
            </a:r>
            <a:r>
              <a:rPr lang="zh-TW" altLang="zh-TW" sz="2400" dirty="0" smtClean="0"/>
              <a:t>流</a:t>
            </a:r>
            <a:r>
              <a:rPr lang="zh-TW" altLang="zh-TW" sz="2400" dirty="0"/>
              <a:t>達污染負荷等比例分配的限制</a:t>
            </a:r>
          </a:p>
          <a:p>
            <a:r>
              <a:rPr lang="zh-TW" altLang="zh-TW" sz="2400" dirty="0"/>
              <a:t>設容許排入負荷與流達負荷的比例為</a:t>
            </a:r>
            <a:r>
              <a:rPr lang="en-US" altLang="zh-TW" sz="2400" i="1" dirty="0"/>
              <a:t>a</a:t>
            </a:r>
            <a:r>
              <a:rPr lang="zh-TW" altLang="zh-TW" sz="2400" dirty="0"/>
              <a:t>，</a:t>
            </a:r>
          </a:p>
          <a:p>
            <a:pPr marL="0" indent="0">
              <a:buNone/>
            </a:pPr>
            <a:r>
              <a:rPr lang="zh-TW" altLang="zh-TW" sz="2400" b="0" dirty="0"/>
              <a:t>則</a:t>
            </a:r>
            <a:r>
              <a:rPr lang="en-US" altLang="zh-TW" sz="2400" b="0" dirty="0"/>
              <a:t>                   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1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1</a:t>
            </a:r>
            <a:r>
              <a:rPr lang="en-US" altLang="zh-TW" sz="2400" b="0" dirty="0"/>
              <a:t>=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=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3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3</a:t>
            </a:r>
            <a:r>
              <a:rPr lang="en-US" altLang="zh-TW" sz="2400" b="0" dirty="0"/>
              <a:t>=</a:t>
            </a:r>
            <a:r>
              <a:rPr lang="en-US" altLang="zh-TW" sz="2400" b="0" i="1" dirty="0"/>
              <a:t>a</a:t>
            </a:r>
            <a:endParaRPr lang="zh-TW" altLang="zh-TW" sz="2400" b="0" dirty="0"/>
          </a:p>
          <a:p>
            <a:pPr marL="0" indent="0">
              <a:buNone/>
            </a:pPr>
            <a:r>
              <a:rPr lang="zh-TW" altLang="zh-TW" sz="2400" b="0" dirty="0"/>
              <a:t>即</a:t>
            </a:r>
            <a:r>
              <a:rPr lang="en-US" altLang="zh-TW" sz="2400" b="0" dirty="0"/>
              <a:t>             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1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=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1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=5/4</a:t>
            </a:r>
            <a:r>
              <a:rPr lang="zh-TW" altLang="zh-TW" sz="2400" b="0" dirty="0"/>
              <a:t>，</a:t>
            </a:r>
            <a:r>
              <a:rPr lang="en-US" altLang="zh-TW" sz="2400" b="0" dirty="0"/>
              <a:t>  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3</a:t>
            </a:r>
            <a:r>
              <a:rPr lang="en-US" altLang="zh-TW" sz="2400" b="0" dirty="0"/>
              <a:t>=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2</a:t>
            </a:r>
            <a:r>
              <a:rPr lang="en-US" altLang="zh-TW" sz="2400" b="0" dirty="0"/>
              <a:t>/</a:t>
            </a:r>
            <a:r>
              <a:rPr lang="en-US" altLang="zh-TW" sz="2400" b="0" i="1" dirty="0"/>
              <a:t>W</a:t>
            </a:r>
            <a:r>
              <a:rPr lang="en-US" altLang="zh-TW" sz="2400" b="0" baseline="-25000" dirty="0"/>
              <a:t>3</a:t>
            </a:r>
            <a:r>
              <a:rPr lang="en-US" altLang="zh-TW" sz="2400" b="0" dirty="0"/>
              <a:t>=4/5</a:t>
            </a:r>
            <a:endParaRPr lang="zh-TW" altLang="zh-TW" sz="2400" b="0" dirty="0"/>
          </a:p>
          <a:p>
            <a:pPr marL="0" indent="0">
              <a:buNone/>
            </a:pPr>
            <a:r>
              <a:rPr lang="zh-TW" altLang="zh-TW" sz="2400" b="0" dirty="0"/>
              <a:t>即</a:t>
            </a:r>
            <a:r>
              <a:rPr lang="en-US" altLang="zh-TW" sz="2400" b="0" dirty="0"/>
              <a:t>                          </a:t>
            </a:r>
            <a:r>
              <a:rPr lang="en-US" altLang="zh-TW" sz="2400" b="0" dirty="0" smtClean="0"/>
              <a:t>   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1</a:t>
            </a:r>
            <a:r>
              <a:rPr lang="en-US" altLang="zh-TW" sz="2400" b="0" dirty="0"/>
              <a:t>=</a:t>
            </a:r>
            <a:r>
              <a:rPr lang="en-US" altLang="zh-TW" sz="2400" b="0" i="1" dirty="0"/>
              <a:t>A</a:t>
            </a:r>
            <a:r>
              <a:rPr lang="en-US" altLang="zh-TW" sz="2400" b="0" baseline="-25000" dirty="0"/>
              <a:t>3</a:t>
            </a:r>
            <a:r>
              <a:rPr lang="en-US" altLang="zh-TW" sz="2400" b="0" dirty="0"/>
              <a:t>                               </a:t>
            </a:r>
            <a:r>
              <a:rPr lang="zh-TW" altLang="zh-TW" sz="2400" b="0" dirty="0"/>
              <a:t>（</a:t>
            </a:r>
            <a:r>
              <a:rPr lang="en-US" altLang="zh-TW" sz="2400" b="0" dirty="0"/>
              <a:t>9</a:t>
            </a:r>
            <a:r>
              <a:rPr lang="zh-TW" altLang="zh-TW" sz="2400" b="0" dirty="0" smtClean="0"/>
              <a:t>）</a:t>
            </a:r>
            <a:r>
              <a:rPr lang="en-US" altLang="zh-TW" sz="2400" b="0" dirty="0" smtClean="0"/>
              <a:t>				</a:t>
            </a:r>
            <a:r>
              <a:rPr lang="en-US" altLang="zh-TW" sz="2400" b="0" i="1" dirty="0" smtClean="0"/>
              <a:t>A</a:t>
            </a:r>
            <a:r>
              <a:rPr lang="en-US" altLang="zh-TW" sz="2400" b="0" baseline="-25000" dirty="0" smtClean="0"/>
              <a:t>3</a:t>
            </a:r>
            <a:r>
              <a:rPr lang="en-US" altLang="zh-TW" sz="2400" b="0" dirty="0" smtClean="0"/>
              <a:t>=1.25</a:t>
            </a:r>
            <a:r>
              <a:rPr lang="en-US" altLang="zh-TW" sz="2400" b="0" i="1" dirty="0" smtClean="0"/>
              <a:t>A</a:t>
            </a:r>
            <a:r>
              <a:rPr lang="en-US" altLang="zh-TW" sz="2400" b="0" baseline="-25000" dirty="0" smtClean="0"/>
              <a:t>2</a:t>
            </a:r>
            <a:r>
              <a:rPr lang="en-US" altLang="zh-TW" sz="2400" b="0" dirty="0" smtClean="0"/>
              <a:t> </a:t>
            </a:r>
            <a:endParaRPr lang="zh-TW" altLang="en-US" sz="2400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9F10E-4C7A-4D26-9F84-A0877B2FD028}" type="slidenum">
              <a:rPr lang="en-US" altLang="zh-TW" smtClean="0"/>
              <a:pPr>
                <a:defRPr/>
              </a:pPr>
              <a:t>67</a:t>
            </a:fld>
            <a:endParaRPr lang="en-US" altLang="zh-TW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433826" y="1123952"/>
                <a:ext cx="838664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2000" i="1" baseline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=0.477</m:t>
                      </m:r>
                      <m:r>
                        <a:rPr lang="zh-TW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（</m:t>
                      </m:r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0.606 + </m:t>
                      </m:r>
                      <m:d>
                        <m:d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1.752</m:t>
                          </m:r>
                          <m:sSub>
                            <m:sSub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 + 2.014</m:t>
                          </m:r>
                          <m:sSub>
                            <m:sSubPr>
                              <m:ctrlPr>
                                <a:rPr lang="zh-TW" altLang="zh-TW" sz="2000" i="1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 kern="100" baseline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  <m:r>
                        <a:rPr lang="zh-TW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）</m:t>
                      </m:r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+ 0.560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zh-TW" altLang="en-US" sz="20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26" y="1123952"/>
                <a:ext cx="8386646" cy="400110"/>
              </a:xfrm>
              <a:prstGeom prst="rect">
                <a:avLst/>
              </a:prstGeom>
              <a:blipFill>
                <a:blip r:embed="rId2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5"/>
              <p:cNvSpPr/>
              <p:nvPr/>
            </p:nvSpPr>
            <p:spPr>
              <a:xfrm>
                <a:off x="1115616" y="2308189"/>
                <a:ext cx="380174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000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0.836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+ 0.919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+ 0.560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TW" altLang="en-US" sz="20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308189"/>
                <a:ext cx="3801746" cy="400110"/>
              </a:xfrm>
              <a:prstGeom prst="rect">
                <a:avLst/>
              </a:prstGeom>
              <a:blipFill>
                <a:blip r:embed="rId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/>
          <p:cNvSpPr/>
          <p:nvPr/>
        </p:nvSpPr>
        <p:spPr>
          <a:xfrm>
            <a:off x="7308304" y="1668526"/>
            <a:ext cx="453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000" kern="100" baseline="0" dirty="0" smtClean="0">
                <a:solidFill>
                  <a:schemeClr val="bg1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≦</a:t>
            </a:r>
            <a:r>
              <a:rPr lang="en-US" altLang="zh-TW" sz="200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2</a:t>
            </a:r>
            <a:endParaRPr lang="zh-TW" altLang="en-US" sz="2000" baseline="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 7"/>
              <p:cNvSpPr/>
              <p:nvPr/>
            </p:nvSpPr>
            <p:spPr>
              <a:xfrm>
                <a:off x="755576" y="1668526"/>
                <a:ext cx="662675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000" i="1" kern="100" baseline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=0.289</m:t>
                      </m:r>
                      <m:r>
                        <a:rPr lang="en-US" altLang="zh-TW" sz="2000" kern="100" baseline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</m:t>
                      </m:r>
                      <m:r>
                        <a:rPr lang="zh-TW" altLang="zh-TW" sz="2000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（</m:t>
                      </m:r>
                      <m:r>
                        <a:rPr lang="en-US" altLang="zh-TW" sz="2000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0.836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+ 0.961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+ 0.560</m:t>
                      </m:r>
                      <m:sSub>
                        <m:sSub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zh-TW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）</m:t>
                      </m:r>
                      <m:r>
                        <a:rPr lang="en-US" altLang="zh-TW" sz="2000" i="1" kern="100" baseline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zh-TW" altLang="zh-TW" sz="2000" i="1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000" i="1" kern="100" baseline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zh-TW" altLang="en-US" sz="2000" baseline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668526"/>
                <a:ext cx="6626750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/>
          <p:nvPr/>
        </p:nvSpPr>
        <p:spPr>
          <a:xfrm>
            <a:off x="4788024" y="2308189"/>
            <a:ext cx="888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000" b="0" kern="100" baseline="0" dirty="0" smtClean="0">
                <a:solidFill>
                  <a:schemeClr val="bg1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≦</a:t>
            </a:r>
            <a:r>
              <a:rPr lang="en-US" altLang="zh-TW" sz="2000" b="0" kern="100" baseline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1711 </a:t>
            </a:r>
            <a:endParaRPr lang="zh-TW" altLang="en-US" sz="2000" b="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9754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標題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8280400" cy="1079500"/>
          </a:xfrm>
        </p:spPr>
        <p:txBody>
          <a:bodyPr/>
          <a:lstStyle/>
          <a:p>
            <a:pPr algn="ctr"/>
            <a:r>
              <a:rPr lang="zh-TW" altLang="en-US" sz="4400" smtClean="0"/>
              <a:t>課程結束</a:t>
            </a:r>
          </a:p>
        </p:txBody>
      </p:sp>
      <p:sp>
        <p:nvSpPr>
          <p:cNvPr id="60419" name="內容版面配置區 2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8636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zh-TW" altLang="en-US" sz="4000" smtClean="0"/>
              <a:t>謝謝大家</a:t>
            </a:r>
          </a:p>
        </p:txBody>
      </p:sp>
      <p:sp>
        <p:nvSpPr>
          <p:cNvPr id="60420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kumimoji="1" sz="32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p"/>
              <a:defRPr kumimoji="1" sz="28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FF3300"/>
              </a:buClr>
              <a:buFont typeface="Arial" panose="020B0604020202020204" pitchFamily="34" charset="0"/>
              <a:buChar char="─"/>
              <a:defRPr kumimoji="1" sz="24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ü"/>
              <a:defRPr kumimoji="1" sz="2000" b="1">
                <a:solidFill>
                  <a:srgbClr val="FFFF00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AF3E809-A715-4CDE-9A7D-E2E792559315}" type="slidenum">
              <a:rPr lang="en-US" altLang="zh-TW" sz="1400" b="0" smtClean="0">
                <a:solidFill>
                  <a:srgbClr val="CCCCFF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en-US" altLang="zh-TW" sz="1400" b="0" smtClean="0">
              <a:solidFill>
                <a:srgbClr val="CCCCFF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30000" smtClean="0">
            <a:ln>
              <a:noFill/>
            </a:ln>
            <a:solidFill>
              <a:srgbClr val="800000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30000" smtClean="0">
            <a:ln>
              <a:noFill/>
            </a:ln>
            <a:solidFill>
              <a:srgbClr val="800000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6849</TotalTime>
  <Words>5413</Words>
  <Application>Microsoft Office PowerPoint</Application>
  <PresentationFormat>如螢幕大小 (4:3)</PresentationFormat>
  <Paragraphs>747</Paragraphs>
  <Slides>68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68</vt:i4>
      </vt:variant>
    </vt:vector>
  </HeadingPairs>
  <TitlesOfParts>
    <vt:vector size="77" baseType="lpstr">
      <vt:lpstr>Arial</vt:lpstr>
      <vt:lpstr>標楷體</vt:lpstr>
      <vt:lpstr>Wingdings</vt:lpstr>
      <vt:lpstr>新細明體</vt:lpstr>
      <vt:lpstr>Times New Roman</vt:lpstr>
      <vt:lpstr>Symbol</vt:lpstr>
      <vt:lpstr>預設簡報設計</vt:lpstr>
      <vt:lpstr>Visio.Drawing.11</vt:lpstr>
      <vt:lpstr>Microsoft 方程式編輯器 3.0</vt:lpstr>
      <vt:lpstr>第八章：水污染管制</vt:lpstr>
      <vt:lpstr>大綱</vt:lpstr>
      <vt:lpstr>8.1污染源的管制方法 </vt:lpstr>
      <vt:lpstr>8.2 美國水污染防治的演進與策略</vt:lpstr>
      <vt:lpstr>PowerPoint 簡報</vt:lpstr>
      <vt:lpstr>PowerPoint 簡報</vt:lpstr>
      <vt:lpstr>PowerPoint 簡報</vt:lpstr>
      <vt:lpstr>PowerPoint 簡報</vt:lpstr>
      <vt:lpstr>8.3 日本水污染管制方法 8.3.1濃度管制</vt:lpstr>
      <vt:lpstr>8.3.2總污染負荷排放管制(或總量減排管制)</vt:lpstr>
      <vt:lpstr>PowerPoint 簡報</vt:lpstr>
      <vt:lpstr>為達成削減目標量之主要措施對策</vt:lpstr>
      <vt:lpstr>4. 總污染負荷量管制基準(總量減排管制基準)</vt:lpstr>
      <vt:lpstr>PowerPoint 簡報</vt:lpstr>
      <vt:lpstr>對集水區產業、人口密集區，實施污染負荷量管制無法達到水質標準時，才進一步實施總量管制 </vt:lpstr>
      <vt:lpstr>8.3.3日本霞浦湖水質保全計畫(共五期)</vt:lpstr>
      <vt:lpstr>(1)霞浦湖水質保全第一期(1986-1990)</vt:lpstr>
      <vt:lpstr>c.方法</vt:lpstr>
      <vt:lpstr>(c) 管制及其他措施</vt:lpstr>
      <vt:lpstr>(2)霞浦湖水質保全第二期(1991-1995)</vt:lpstr>
      <vt:lpstr>(c) 管制及其他措施</vt:lpstr>
      <vt:lpstr>(3)霞浦湖水質保全第三期(1996-2000)</vt:lpstr>
      <vt:lpstr>(b) 推行新淨化對策</vt:lpstr>
      <vt:lpstr>PowerPoint 簡報</vt:lpstr>
      <vt:lpstr>(4)霞浦湖水質保全第四期(2001-2005)</vt:lpstr>
      <vt:lpstr>PowerPoint 簡報</vt:lpstr>
      <vt:lpstr>(c)流域綜合管理，促進住民關懷湖沼運動</vt:lpstr>
      <vt:lpstr>(e)河川等排水路直接淨化對策</vt:lpstr>
      <vt:lpstr>8.4台灣的水污染管制 8.4.1濃度管制</vt:lpstr>
      <vt:lpstr>PowerPoint 簡報</vt:lpstr>
      <vt:lpstr>PowerPoint 簡報</vt:lpstr>
      <vt:lpstr>5.總量管制執行流程</vt:lpstr>
      <vt:lpstr>流程說明：</vt:lpstr>
      <vt:lpstr>排放加嚴例-桃園市</vt:lpstr>
      <vt:lpstr>2.新街溪、埔心溪與黃墘溪(支流)匯流點以上集水區</vt:lpstr>
      <vt:lpstr>8.5水環境容量(environmental capacity，EC)</vt:lpstr>
      <vt:lpstr>8.5.1 一階分解汙染物之EC求法</vt:lpstr>
      <vt:lpstr>(2)水體之自淨容量</vt:lpstr>
      <vt:lpstr>長度為 l 的河段裡，該河段的自淨容量</vt:lpstr>
      <vt:lpstr>PowerPoint 簡報</vt:lpstr>
      <vt:lpstr>PowerPoint 簡報</vt:lpstr>
      <vt:lpstr>PowerPoint 簡報</vt:lpstr>
      <vt:lpstr>e). 河水總容量：</vt:lpstr>
      <vt:lpstr>2.集中排入之河川環境容量</vt:lpstr>
      <vt:lpstr>（a）AB段</vt:lpstr>
      <vt:lpstr>PowerPoint 簡報</vt:lpstr>
      <vt:lpstr>（d）DE段</vt:lpstr>
      <vt:lpstr>8.5.2　水質模式求河川承載容量（LC）法</vt:lpstr>
      <vt:lpstr>PowerPoint 簡報</vt:lpstr>
      <vt:lpstr>PowerPoint 簡報</vt:lpstr>
      <vt:lpstr>3)求符合BOD5水質標準2 mg/L下，可承受之L0與LC </vt:lpstr>
      <vt:lpstr>4)求符合DO水質標準5.5 mg/L下之河水DO濃度變化 D0 = Cs－C0 = 8.38－7 = 1.38 mg/L</vt:lpstr>
      <vt:lpstr>PowerPoint 簡報</vt:lpstr>
      <vt:lpstr>8.5.3　負荷延時曲線法（Load Duration Durve, LDC）</vt:lpstr>
      <vt:lpstr>8.6總量分配(waste allocation) </vt:lpstr>
      <vt:lpstr>8.6.2容許排放量分配方法</vt:lpstr>
      <vt:lpstr>8.6.3流域分配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B點之濃度：</vt:lpstr>
      <vt:lpstr>PowerPoint 簡報</vt:lpstr>
      <vt:lpstr>PowerPoint 簡報</vt:lpstr>
      <vt:lpstr>PowerPoint 簡報</vt:lpstr>
      <vt:lpstr>課程結束</vt:lpstr>
    </vt:vector>
  </TitlesOfParts>
  <Company>ncku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自然淨化及水源水質改善 </dc:title>
  <dc:creator>teresa</dc:creator>
  <cp:lastModifiedBy>Win10</cp:lastModifiedBy>
  <cp:revision>295</cp:revision>
  <dcterms:created xsi:type="dcterms:W3CDTF">2005-06-16T08:42:29Z</dcterms:created>
  <dcterms:modified xsi:type="dcterms:W3CDTF">2017-12-22T01:14:40Z</dcterms:modified>
</cp:coreProperties>
</file>